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581" r:id="rId2"/>
    <p:sldId id="316" r:id="rId3"/>
    <p:sldId id="546" r:id="rId4"/>
    <p:sldId id="558" r:id="rId5"/>
    <p:sldId id="559" r:id="rId6"/>
    <p:sldId id="562" r:id="rId7"/>
    <p:sldId id="561" r:id="rId8"/>
    <p:sldId id="563" r:id="rId9"/>
    <p:sldId id="564" r:id="rId10"/>
    <p:sldId id="565" r:id="rId11"/>
    <p:sldId id="566" r:id="rId12"/>
    <p:sldId id="567" r:id="rId13"/>
    <p:sldId id="569" r:id="rId14"/>
    <p:sldId id="570" r:id="rId15"/>
    <p:sldId id="580" r:id="rId16"/>
    <p:sldId id="571" r:id="rId17"/>
    <p:sldId id="572" r:id="rId18"/>
    <p:sldId id="573" r:id="rId19"/>
    <p:sldId id="574" r:id="rId20"/>
    <p:sldId id="576" r:id="rId21"/>
    <p:sldId id="578" r:id="rId22"/>
    <p:sldId id="511" r:id="rId23"/>
    <p:sldId id="510" r:id="rId24"/>
    <p:sldId id="579" r:id="rId25"/>
    <p:sldId id="57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00" autoAdjust="0"/>
  </p:normalViewPr>
  <p:slideViewPr>
    <p:cSldViewPr>
      <p:cViewPr varScale="1">
        <p:scale>
          <a:sx n="110" d="100"/>
          <a:sy n="110" d="100"/>
        </p:scale>
        <p:origin x="-1644" y="-84"/>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07B9D-BB77-4FE5-A9F5-0999D36B7C0C}" type="datetimeFigureOut">
              <a:rPr lang="en-US" smtClean="0"/>
              <a:pPr/>
              <a:t>6/18/2015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BDC817-3888-46D5-BC47-BBB3EDD982AC}" type="slidenum">
              <a:rPr lang="en-US" smtClean="0"/>
              <a:pPr/>
              <a:t>‹#›</a:t>
            </a:fld>
            <a:endParaRPr lang="en-US"/>
          </a:p>
        </p:txBody>
      </p:sp>
    </p:spTree>
    <p:extLst>
      <p:ext uri="{BB962C8B-B14F-4D97-AF65-F5344CB8AC3E}">
        <p14:creationId xmlns:p14="http://schemas.microsoft.com/office/powerpoint/2010/main" val="388812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angelfire.com/games2/warpspawn/X10K.html"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a:t>
            </a:fld>
            <a:endParaRPr lang="en-US"/>
          </a:p>
        </p:txBody>
      </p:sp>
    </p:spTree>
    <p:extLst>
      <p:ext uri="{BB962C8B-B14F-4D97-AF65-F5344CB8AC3E}">
        <p14:creationId xmlns:p14="http://schemas.microsoft.com/office/powerpoint/2010/main" val="30265719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8</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1241315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val="763333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9</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12</a:t>
            </a:fld>
            <a:endParaRPr lang="en-US"/>
          </a:p>
        </p:txBody>
      </p:sp>
    </p:spTree>
    <p:extLst>
      <p:ext uri="{BB962C8B-B14F-4D97-AF65-F5344CB8AC3E}">
        <p14:creationId xmlns:p14="http://schemas.microsoft.com/office/powerpoint/2010/main" val="12413158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11</a:t>
            </a:r>
          </a:p>
          <a:p>
            <a:pPr>
              <a:spcBef>
                <a:spcPct val="0"/>
              </a:spcBef>
            </a:pPr>
            <a:r>
              <a:rPr lang="en-US" dirty="0" smtClean="0"/>
              <a:t>Translation: 6</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13</a:t>
            </a:fld>
            <a:endParaRPr lang="en-US"/>
          </a:p>
        </p:txBody>
      </p:sp>
    </p:spTree>
    <p:extLst>
      <p:ext uri="{BB962C8B-B14F-4D97-AF65-F5344CB8AC3E}">
        <p14:creationId xmlns:p14="http://schemas.microsoft.com/office/powerpoint/2010/main" val="12413158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14</a:t>
            </a:fld>
            <a:endParaRPr lang="en-US"/>
          </a:p>
        </p:txBody>
      </p:sp>
    </p:spTree>
    <p:extLst>
      <p:ext uri="{BB962C8B-B14F-4D97-AF65-F5344CB8AC3E}">
        <p14:creationId xmlns:p14="http://schemas.microsoft.com/office/powerpoint/2010/main" val="7633336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http://www.angelfire.com/games2/warpspawn/X10K.html</a:t>
            </a:r>
            <a:r>
              <a:rPr lang="en-US" dirty="0" smtClean="0"/>
              <a:t> </a:t>
            </a:r>
            <a:endParaRPr lang="en-US" dirty="0"/>
          </a:p>
        </p:txBody>
      </p:sp>
      <p:sp>
        <p:nvSpPr>
          <p:cNvPr id="4" name="Slide Number Placeholder 3"/>
          <p:cNvSpPr>
            <a:spLocks noGrp="1"/>
          </p:cNvSpPr>
          <p:nvPr>
            <p:ph type="sldNum" sz="quarter" idx="10"/>
          </p:nvPr>
        </p:nvSpPr>
        <p:spPr/>
        <p:txBody>
          <a:bodyPr/>
          <a:lstStyle/>
          <a:p>
            <a:fld id="{B2BDC817-3888-46D5-BC47-BBB3EDD982AC}" type="slidenum">
              <a:rPr lang="en-US" smtClean="0"/>
              <a:pPr/>
              <a:t>15</a:t>
            </a:fld>
            <a:endParaRPr lang="en-US"/>
          </a:p>
        </p:txBody>
      </p:sp>
    </p:spTree>
    <p:extLst>
      <p:ext uri="{BB962C8B-B14F-4D97-AF65-F5344CB8AC3E}">
        <p14:creationId xmlns:p14="http://schemas.microsoft.com/office/powerpoint/2010/main" val="1119597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3</a:t>
            </a:r>
          </a:p>
          <a:p>
            <a:pPr>
              <a:spcBef>
                <a:spcPct val="0"/>
              </a:spcBef>
            </a:pPr>
            <a:r>
              <a:rPr lang="en-US" dirty="0" smtClean="0"/>
              <a:t>Translation: 10</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16</a:t>
            </a:fld>
            <a:endParaRPr lang="en-US"/>
          </a:p>
        </p:txBody>
      </p:sp>
    </p:spTree>
    <p:extLst>
      <p:ext uri="{BB962C8B-B14F-4D97-AF65-F5344CB8AC3E}">
        <p14:creationId xmlns:p14="http://schemas.microsoft.com/office/powerpoint/2010/main" val="12413158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5</a:t>
            </a:r>
          </a:p>
          <a:p>
            <a:pPr>
              <a:spcBef>
                <a:spcPct val="0"/>
              </a:spcBef>
            </a:pPr>
            <a:r>
              <a:rPr lang="en-US" dirty="0" smtClean="0"/>
              <a:t>Translation: 7</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17</a:t>
            </a:fld>
            <a:endParaRPr lang="en-US"/>
          </a:p>
        </p:txBody>
      </p:sp>
    </p:spTree>
    <p:extLst>
      <p:ext uri="{BB962C8B-B14F-4D97-AF65-F5344CB8AC3E}">
        <p14:creationId xmlns:p14="http://schemas.microsoft.com/office/powerpoint/2010/main" val="12413158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18</a:t>
            </a:fld>
            <a:endParaRPr lang="en-US"/>
          </a:p>
        </p:txBody>
      </p:sp>
    </p:spTree>
    <p:extLst>
      <p:ext uri="{BB962C8B-B14F-4D97-AF65-F5344CB8AC3E}">
        <p14:creationId xmlns:p14="http://schemas.microsoft.com/office/powerpoint/2010/main" val="7633336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5</a:t>
            </a:r>
          </a:p>
          <a:p>
            <a:pPr>
              <a:spcBef>
                <a:spcPct val="0"/>
              </a:spcBef>
            </a:pPr>
            <a:r>
              <a:rPr lang="en-US" dirty="0" smtClean="0"/>
              <a:t>Translation: 6</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19</a:t>
            </a:fld>
            <a:endParaRPr lang="en-US"/>
          </a:p>
        </p:txBody>
      </p:sp>
    </p:spTree>
    <p:extLst>
      <p:ext uri="{BB962C8B-B14F-4D97-AF65-F5344CB8AC3E}">
        <p14:creationId xmlns:p14="http://schemas.microsoft.com/office/powerpoint/2010/main" val="2577134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3987853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17</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20</a:t>
            </a:fld>
            <a:endParaRPr lang="en-US"/>
          </a:p>
        </p:txBody>
      </p:sp>
    </p:spTree>
    <p:extLst>
      <p:ext uri="{BB962C8B-B14F-4D97-AF65-F5344CB8AC3E}">
        <p14:creationId xmlns:p14="http://schemas.microsoft.com/office/powerpoint/2010/main" val="25771344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5 </a:t>
            </a:r>
          </a:p>
          <a:p>
            <a:pPr>
              <a:spcBef>
                <a:spcPct val="0"/>
              </a:spcBef>
            </a:pPr>
            <a:r>
              <a:rPr lang="en-US" dirty="0" smtClean="0"/>
              <a:t>Translation: 8</a:t>
            </a:r>
            <a:r>
              <a:rPr lang="en-US" baseline="0" dirty="0" smtClean="0"/>
              <a:t> </a:t>
            </a: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21</a:t>
            </a:fld>
            <a:endParaRPr lang="en-US"/>
          </a:p>
        </p:txBody>
      </p:sp>
    </p:spTree>
    <p:extLst>
      <p:ext uri="{BB962C8B-B14F-4D97-AF65-F5344CB8AC3E}">
        <p14:creationId xmlns:p14="http://schemas.microsoft.com/office/powerpoint/2010/main" val="25771344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22</a:t>
            </a:fld>
            <a:endParaRPr lang="en-US"/>
          </a:p>
        </p:txBody>
      </p:sp>
    </p:spTree>
    <p:extLst>
      <p:ext uri="{BB962C8B-B14F-4D97-AF65-F5344CB8AC3E}">
        <p14:creationId xmlns:p14="http://schemas.microsoft.com/office/powerpoint/2010/main" val="1612198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8</a:t>
            </a:r>
            <a:r>
              <a:rPr lang="en-US" baseline="0" dirty="0" smtClean="0"/>
              <a:t> </a:t>
            </a: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23</a:t>
            </a:fld>
            <a:endParaRPr lang="en-US"/>
          </a:p>
        </p:txBody>
      </p:sp>
    </p:spTree>
    <p:extLst>
      <p:ext uri="{BB962C8B-B14F-4D97-AF65-F5344CB8AC3E}">
        <p14:creationId xmlns:p14="http://schemas.microsoft.com/office/powerpoint/2010/main" val="18078950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3</a:t>
            </a:r>
          </a:p>
          <a:p>
            <a:pPr>
              <a:spcBef>
                <a:spcPct val="0"/>
              </a:spcBef>
            </a:pPr>
            <a:r>
              <a:rPr lang="en-US" dirty="0" smtClean="0"/>
              <a:t>Translation: 6</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24</a:t>
            </a:fld>
            <a:endParaRPr lang="en-US"/>
          </a:p>
        </p:txBody>
      </p:sp>
    </p:spTree>
    <p:extLst>
      <p:ext uri="{BB962C8B-B14F-4D97-AF65-F5344CB8AC3E}">
        <p14:creationId xmlns:p14="http://schemas.microsoft.com/office/powerpoint/2010/main" val="18078950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a:t>
            </a:r>
            <a:r>
              <a:rPr lang="en-US" smtClean="0"/>
              <a:t>: 10</a:t>
            </a: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25</a:t>
            </a:fld>
            <a:endParaRPr lang="en-US"/>
          </a:p>
        </p:txBody>
      </p:sp>
    </p:spTree>
    <p:extLst>
      <p:ext uri="{BB962C8B-B14F-4D97-AF65-F5344CB8AC3E}">
        <p14:creationId xmlns:p14="http://schemas.microsoft.com/office/powerpoint/2010/main" val="2577134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763333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763333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5</a:t>
            </a:r>
          </a:p>
          <a:p>
            <a:pPr>
              <a:spcBef>
                <a:spcPct val="0"/>
              </a:spcBef>
            </a:pPr>
            <a:r>
              <a:rPr lang="en-US" dirty="0" smtClean="0"/>
              <a:t>Translation: 2</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1241315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763333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5</a:t>
            </a:r>
          </a:p>
          <a:p>
            <a:pPr>
              <a:spcBef>
                <a:spcPct val="0"/>
              </a:spcBef>
            </a:pPr>
            <a:r>
              <a:rPr lang="en-US" dirty="0" smtClean="0"/>
              <a:t>Translation: 2</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1241315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763333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5</a:t>
            </a:r>
          </a:p>
          <a:p>
            <a:pPr>
              <a:spcBef>
                <a:spcPct val="0"/>
              </a:spcBef>
            </a:pPr>
            <a:r>
              <a:rPr lang="en-US" dirty="0" smtClean="0"/>
              <a:t>Translation: 5</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1241315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89540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363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59109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02946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16454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03680-D0BC-4BCF-840F-2A0CA9B9CFB5}"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57554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03680-D0BC-4BCF-840F-2A0CA9B9CFB5}" type="datetimeFigureOut">
              <a:rPr lang="en-US" smtClean="0"/>
              <a:pPr/>
              <a:t>6/18/2015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5225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03680-D0BC-4BCF-840F-2A0CA9B9CFB5}" type="datetimeFigureOut">
              <a:rPr lang="en-US" smtClean="0"/>
              <a:pPr/>
              <a:t>6/18/2015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204452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03680-D0BC-4BCF-840F-2A0CA9B9CFB5}" type="datetimeFigureOut">
              <a:rPr lang="en-US" smtClean="0"/>
              <a:pPr/>
              <a:t>6/18/2015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17176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94664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86345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03680-D0BC-4BCF-840F-2A0CA9B9CFB5}" type="datetimeFigureOut">
              <a:rPr lang="en-US" smtClean="0"/>
              <a:pPr/>
              <a:t>6/18/2015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7A234-9E2C-415E-972C-286DA9D67C79}" type="slidenum">
              <a:rPr lang="en-US" smtClean="0"/>
              <a:pPr/>
              <a:t>‹#›</a:t>
            </a:fld>
            <a:endParaRPr lang="en-US"/>
          </a:p>
        </p:txBody>
      </p:sp>
    </p:spTree>
    <p:extLst>
      <p:ext uri="{BB962C8B-B14F-4D97-AF65-F5344CB8AC3E}">
        <p14:creationId xmlns:p14="http://schemas.microsoft.com/office/powerpoint/2010/main" val="63636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major@ls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FFFF00"/>
                </a:solidFill>
                <a:latin typeface="Times New Roman" pitchFamily="18" charset="0"/>
                <a:cs typeface="Times New Roman" pitchFamily="18" charset="0"/>
              </a:rPr>
              <a:t>Ancient Greek for Everyone:</a:t>
            </a:r>
            <a:br>
              <a:rPr lang="en-US" b="1" dirty="0" smtClean="0">
                <a:solidFill>
                  <a:srgbClr val="FFFF00"/>
                </a:solidFill>
                <a:latin typeface="Times New Roman" pitchFamily="18" charset="0"/>
                <a:cs typeface="Times New Roman" pitchFamily="18" charset="0"/>
              </a:rPr>
            </a:br>
            <a:r>
              <a:rPr lang="en-US" b="1" dirty="0" smtClean="0">
                <a:solidFill>
                  <a:srgbClr val="FFFF00"/>
                </a:solidFill>
                <a:latin typeface="Times New Roman" pitchFamily="18" charset="0"/>
                <a:cs typeface="Times New Roman" pitchFamily="18" charset="0"/>
              </a:rPr>
              <a:t>A New Digital Resource for Beginning Greek </a:t>
            </a:r>
            <a:r>
              <a:rPr lang="en-US" b="1" dirty="0">
                <a:solidFill>
                  <a:srgbClr val="FFFF00"/>
                </a:solidFill>
                <a:latin typeface="Times New Roman" pitchFamily="18" charset="0"/>
                <a:cs typeface="Times New Roman" pitchFamily="18" charset="0"/>
              </a:rPr>
              <a:t/>
            </a:r>
            <a:br>
              <a:rPr lang="en-US" b="1" dirty="0">
                <a:solidFill>
                  <a:srgbClr val="FFFF00"/>
                </a:solidFill>
                <a:latin typeface="Times New Roman" pitchFamily="18" charset="0"/>
                <a:cs typeface="Times New Roman" pitchFamily="18" charset="0"/>
              </a:rPr>
            </a:br>
            <a:r>
              <a:rPr lang="en-US" sz="3600" b="1" dirty="0">
                <a:solidFill>
                  <a:srgbClr val="FFFF00"/>
                </a:solidFill>
                <a:latin typeface="Times New Roman" pitchFamily="18" charset="0"/>
                <a:cs typeface="Times New Roman" pitchFamily="18" charset="0"/>
              </a:rPr>
              <a:t>Units 2-3: </a:t>
            </a:r>
            <a:br>
              <a:rPr lang="en-US" sz="3600" b="1" dirty="0">
                <a:solidFill>
                  <a:srgbClr val="FFFF00"/>
                </a:solidFill>
                <a:latin typeface="Times New Roman" pitchFamily="18" charset="0"/>
                <a:cs typeface="Times New Roman" pitchFamily="18" charset="0"/>
              </a:rPr>
            </a:br>
            <a:r>
              <a:rPr lang="en-US" sz="3600" b="1" dirty="0">
                <a:solidFill>
                  <a:srgbClr val="FFFF00"/>
                </a:solidFill>
                <a:latin typeface="Times New Roman" pitchFamily="18" charset="0"/>
                <a:cs typeface="Times New Roman" pitchFamily="18" charset="0"/>
              </a:rPr>
              <a:t>Introductions to Greek Verbs and Nouns</a:t>
            </a:r>
            <a:br>
              <a:rPr lang="en-US" sz="3600" b="1" dirty="0">
                <a:solidFill>
                  <a:srgbClr val="FFFF00"/>
                </a:solidFill>
                <a:latin typeface="Times New Roman" pitchFamily="18" charset="0"/>
                <a:cs typeface="Times New Roman" pitchFamily="18" charset="0"/>
              </a:rPr>
            </a:br>
            <a:r>
              <a:rPr lang="en-US" sz="3600" dirty="0">
                <a:solidFill>
                  <a:srgbClr val="FFFF00"/>
                </a:solidFill>
                <a:latin typeface="Times New Roman" pitchFamily="18" charset="0"/>
                <a:cs typeface="Times New Roman" pitchFamily="18" charset="0"/>
              </a:rPr>
              <a:t>Classical Reading</a:t>
            </a:r>
            <a:endParaRPr lang="en-US" sz="3600"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1524000" y="4419600"/>
            <a:ext cx="6400800" cy="1752600"/>
          </a:xfrm>
        </p:spPr>
        <p:txBody>
          <a:bodyPr>
            <a:normAutofit/>
          </a:bodyPr>
          <a:lstStyle/>
          <a:p>
            <a:r>
              <a:rPr lang="en-US" dirty="0" smtClean="0">
                <a:solidFill>
                  <a:schemeClr val="bg1"/>
                </a:solidFill>
                <a:latin typeface="Times New Roman" pitchFamily="18" charset="0"/>
                <a:cs typeface="Times New Roman" pitchFamily="18" charset="0"/>
              </a:rPr>
              <a:t>2015 edition</a:t>
            </a:r>
          </a:p>
          <a:p>
            <a:r>
              <a:rPr lang="en-US" dirty="0" smtClean="0">
                <a:solidFill>
                  <a:schemeClr val="bg1"/>
                </a:solidFill>
                <a:latin typeface="Times New Roman" pitchFamily="18" charset="0"/>
                <a:cs typeface="Times New Roman" pitchFamily="18" charset="0"/>
              </a:rPr>
              <a:t>Wilfred E. Major</a:t>
            </a:r>
          </a:p>
          <a:p>
            <a:r>
              <a:rPr lang="en-US" dirty="0" smtClean="0">
                <a:solidFill>
                  <a:schemeClr val="bg1"/>
                </a:solidFill>
                <a:latin typeface="Times New Roman" pitchFamily="18" charset="0"/>
                <a:cs typeface="Times New Roman" pitchFamily="18" charset="0"/>
                <a:hlinkClick r:id="rId3"/>
              </a:rPr>
              <a:t>wmajor@lsu.edu</a:t>
            </a:r>
            <a:r>
              <a:rPr lang="en-US" dirty="0" smtClean="0">
                <a:solidFill>
                  <a:schemeClr val="bg1"/>
                </a:solidFill>
                <a:latin typeface="Times New Roman" pitchFamily="18" charset="0"/>
                <a:cs typeface="Times New Roman" pitchFamily="18" charset="0"/>
              </a:rPr>
              <a:t> </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42256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848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In another comedy, </a:t>
            </a:r>
            <a:r>
              <a:rPr lang="en-US" sz="2000" i="1" dirty="0" smtClean="0">
                <a:solidFill>
                  <a:schemeClr val="bg1"/>
                </a:solidFill>
                <a:latin typeface="Times New Roman" pitchFamily="18" charset="0"/>
                <a:cs typeface="Times New Roman" pitchFamily="18" charset="0"/>
              </a:rPr>
              <a:t>Birds</a:t>
            </a:r>
            <a:r>
              <a:rPr lang="en-US" sz="2000" dirty="0" smtClean="0">
                <a:solidFill>
                  <a:schemeClr val="bg1"/>
                </a:solidFill>
                <a:latin typeface="Times New Roman" pitchFamily="18" charset="0"/>
                <a:cs typeface="Times New Roman" pitchFamily="18" charset="0"/>
              </a:rPr>
              <a:t>, an Athenian named </a:t>
            </a:r>
            <a:r>
              <a:rPr lang="en-US" sz="2000" dirty="0" err="1" smtClean="0">
                <a:solidFill>
                  <a:schemeClr val="bg1"/>
                </a:solidFill>
                <a:latin typeface="Times New Roman" pitchFamily="18" charset="0"/>
                <a:cs typeface="Times New Roman" pitchFamily="18" charset="0"/>
              </a:rPr>
              <a:t>Peisetaerus</a:t>
            </a:r>
            <a:r>
              <a:rPr lang="en-US" sz="2000" dirty="0" smtClean="0">
                <a:solidFill>
                  <a:schemeClr val="bg1"/>
                </a:solidFill>
                <a:latin typeface="Times New Roman" pitchFamily="18" charset="0"/>
                <a:cs typeface="Times New Roman" pitchFamily="18" charset="0"/>
              </a:rPr>
              <a:t> (whose name means something like “persuasive”) goes to the birds, literally, and convinces them to take over the universe. </a:t>
            </a:r>
          </a:p>
          <a:p>
            <a:pPr>
              <a:defRPr/>
            </a:pPr>
            <a:r>
              <a:rPr lang="en-US" sz="2000" dirty="0" smtClean="0">
                <a:solidFill>
                  <a:schemeClr val="bg1"/>
                </a:solidFill>
                <a:latin typeface="Times New Roman" pitchFamily="18" charset="0"/>
                <a:cs typeface="Times New Roman" pitchFamily="18" charset="0"/>
              </a:rPr>
              <a:t>At one point, a messenger races on stage to report on the building of a defensive wall in the sky. As his manner of speech indicates, the messenger is himself a bird: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ποῦ ποῦ ’στι, </a:t>
            </a:r>
            <a:endParaRPr lang="en-US" sz="2400" dirty="0" smtClean="0">
              <a:solidFill>
                <a:schemeClr val="bg1"/>
              </a:solidFill>
              <a:latin typeface="Palatino Linotype"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ποῦ </a:t>
            </a:r>
            <a:r>
              <a:rPr lang="el-GR" sz="2400" dirty="0">
                <a:solidFill>
                  <a:schemeClr val="bg1"/>
                </a:solidFill>
                <a:latin typeface="Palatino Linotype" pitchFamily="18" charset="0"/>
                <a:cs typeface="Times New Roman" pitchFamily="18" charset="0"/>
              </a:rPr>
              <a:t>ποῦ ποῦ ’στι, </a:t>
            </a:r>
            <a:endParaRPr lang="en-US" sz="2400" dirty="0" smtClean="0">
              <a:solidFill>
                <a:schemeClr val="bg1"/>
              </a:solidFill>
              <a:latin typeface="Palatino Linotype"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ποῦ </a:t>
            </a:r>
            <a:r>
              <a:rPr lang="el-GR" sz="2400" dirty="0">
                <a:solidFill>
                  <a:schemeClr val="bg1"/>
                </a:solidFill>
                <a:latin typeface="Palatino Linotype" pitchFamily="18" charset="0"/>
                <a:cs typeface="Times New Roman" pitchFamily="18" charset="0"/>
              </a:rPr>
              <a:t>ποῦ ποῦ ’στι, </a:t>
            </a:r>
            <a:endParaRPr lang="en-US" sz="2400" dirty="0" smtClean="0">
              <a:solidFill>
                <a:schemeClr val="bg1"/>
              </a:solidFill>
              <a:latin typeface="Palatino Linotype"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ποῦ</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ποῦ </a:t>
            </a:r>
            <a:r>
              <a:rPr lang="el-GR" sz="2400" dirty="0">
                <a:solidFill>
                  <a:schemeClr val="bg1"/>
                </a:solidFill>
                <a:latin typeface="Palatino Linotype" pitchFamily="18" charset="0"/>
                <a:cs typeface="Times New Roman" pitchFamily="18" charset="0"/>
              </a:rPr>
              <a:t>Πεισέταιρός ἐστιν ἅρχων</a:t>
            </a:r>
            <a:r>
              <a:rPr lang="el-GR" sz="2400" dirty="0" smtClean="0">
                <a:solidFill>
                  <a:schemeClr val="bg1"/>
                </a:solidFill>
                <a:latin typeface="Palatino Linotype" pitchFamily="18" charset="0"/>
                <a:cs typeface="Times New Roman" pitchFamily="18" charset="0"/>
              </a:rPr>
              <a:t>;</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 </a:t>
            </a:r>
            <a:endParaRPr lang="en-US"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Aristophanes </a:t>
            </a:r>
            <a:r>
              <a:rPr lang="en-US" sz="2000" i="1" dirty="0" smtClean="0">
                <a:solidFill>
                  <a:schemeClr val="bg1"/>
                </a:solidFill>
                <a:latin typeface="Times New Roman" pitchFamily="18" charset="0"/>
                <a:cs typeface="Times New Roman" pitchFamily="18" charset="0"/>
              </a:rPr>
              <a:t>Birds </a:t>
            </a:r>
            <a:r>
              <a:rPr lang="en-US" sz="2000" dirty="0" smtClean="0">
                <a:solidFill>
                  <a:schemeClr val="bg1"/>
                </a:solidFill>
                <a:latin typeface="Times New Roman" pitchFamily="18" charset="0"/>
                <a:cs typeface="Times New Roman" pitchFamily="18" charset="0"/>
              </a:rPr>
              <a:t>1122-23</a:t>
            </a:r>
          </a:p>
        </p:txBody>
      </p:sp>
      <p:sp>
        <p:nvSpPr>
          <p:cNvPr id="5" name="TextBox 4"/>
          <p:cNvSpPr txBox="1"/>
          <p:nvPr/>
        </p:nvSpPr>
        <p:spPr>
          <a:xfrm>
            <a:off x="0" y="6150114"/>
            <a:ext cx="2281394" cy="707886"/>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ἅρχων</a:t>
            </a:r>
            <a:r>
              <a:rPr lang="el-GR"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ὁ ἄρχων </a:t>
            </a:r>
            <a:endParaRPr lang="en-US" sz="2000" dirty="0" smtClean="0">
              <a:solidFill>
                <a:srgbClr val="FFFF00"/>
              </a:solidFill>
              <a:latin typeface="Palatino Linotype"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’στι</a:t>
            </a:r>
            <a:r>
              <a:rPr lang="en-US" sz="2000" dirty="0" smtClean="0">
                <a:solidFill>
                  <a:schemeClr val="bg1"/>
                </a:solidFill>
                <a:latin typeface="Palatino Linotype" pitchFamily="18" charset="0"/>
                <a:cs typeface="Times New Roman" pitchFamily="18" charset="0"/>
              </a:rPr>
              <a:t> </a:t>
            </a:r>
            <a:r>
              <a:rPr lang="en-US" sz="2000" dirty="0">
                <a:solidFill>
                  <a:schemeClr val="bg1"/>
                </a:solidFill>
                <a:latin typeface="Palatino Linotype" pitchFamily="18" charset="0"/>
                <a:cs typeface="Times New Roman" pitchFamily="18" charset="0"/>
              </a:rPr>
              <a:t>= </a:t>
            </a:r>
            <a:r>
              <a:rPr lang="el-GR" sz="2000" dirty="0">
                <a:solidFill>
                  <a:srgbClr val="FFFF00"/>
                </a:solidFill>
                <a:latin typeface="Palatino Linotype" pitchFamily="18" charset="0"/>
                <a:cs typeface="Times New Roman" pitchFamily="18" charset="0"/>
              </a:rPr>
              <a:t>ἐστιν </a:t>
            </a:r>
            <a:endParaRPr lang="en-US" sz="2000" dirty="0" smtClean="0">
              <a:solidFill>
                <a:srgbClr val="FFFF00"/>
              </a:solidFill>
              <a:latin typeface="Palatino Linotype" pitchFamily="18" charset="0"/>
              <a:cs typeface="Times New Roman" pitchFamily="18" charset="0"/>
            </a:endParaRPr>
          </a:p>
        </p:txBody>
      </p:sp>
      <p:sp>
        <p:nvSpPr>
          <p:cNvPr id="6" name="TextBox 5"/>
          <p:cNvSpPr txBox="1"/>
          <p:nvPr/>
        </p:nvSpPr>
        <p:spPr>
          <a:xfrm>
            <a:off x="5216322" y="6123057"/>
            <a:ext cx="3927678" cy="707886"/>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Πεισέταιρος </a:t>
            </a:r>
            <a:r>
              <a:rPr lang="en-US" sz="2000" dirty="0">
                <a:solidFill>
                  <a:schemeClr val="bg1"/>
                </a:solidFill>
                <a:latin typeface="Times New Roman" pitchFamily="18" charset="0"/>
                <a:cs typeface="Times New Roman" pitchFamily="18" charset="0"/>
              </a:rPr>
              <a:t>(nom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err="1">
                <a:solidFill>
                  <a:schemeClr val="bg1"/>
                </a:solidFill>
                <a:latin typeface="Times New Roman" pitchFamily="18" charset="0"/>
                <a:cs typeface="Times New Roman" pitchFamily="18" charset="0"/>
              </a:rPr>
              <a:t>Peisetarus</a:t>
            </a:r>
            <a:endParaRPr lang="el-GR"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ποῦ </a:t>
            </a:r>
            <a:r>
              <a:rPr lang="en-US" sz="2000" dirty="0" smtClean="0">
                <a:solidFill>
                  <a:schemeClr val="bg1"/>
                </a:solidFill>
                <a:latin typeface="Times New Roman" pitchFamily="18" charset="0"/>
                <a:cs typeface="Times New Roman" pitchFamily="18" charset="0"/>
              </a:rPr>
              <a:t>where? </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230682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Athens was the world’s first democracy, but not everyone in Athens liked the democracy. There were elites who despised it and on two occasions seized control of the government (neither time for more than a year). </a:t>
            </a:r>
          </a:p>
          <a:p>
            <a:pPr>
              <a:defRPr/>
            </a:pPr>
            <a:r>
              <a:rPr lang="en-US" sz="2400" dirty="0" smtClean="0">
                <a:solidFill>
                  <a:schemeClr val="bg1"/>
                </a:solidFill>
                <a:latin typeface="Times New Roman" pitchFamily="18" charset="0"/>
                <a:cs typeface="Times New Roman" pitchFamily="18" charset="0"/>
              </a:rPr>
              <a:t>A brief political tract survives from the fifth century BC by one of these elites, who complains about the Athenian democracy. No one knows now who wrote it, but one scholar sardonically called him the “Old Oligarch,” and the nickname has stuck.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157264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848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At one point, the “Old Oligarch” refers to Athens as the city: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ὅπου ὁ δῆμός ἐστιν ὁ ἄρχων</a:t>
            </a:r>
          </a:p>
          <a:p>
            <a:pPr marL="400050" lvl="1" indent="0" algn="r">
              <a:buNone/>
              <a:defRPr/>
            </a:pPr>
            <a:r>
              <a:rPr lang="en-US" sz="2000" dirty="0" smtClean="0">
                <a:solidFill>
                  <a:schemeClr val="bg1"/>
                </a:solidFill>
                <a:latin typeface="Times New Roman" pitchFamily="18" charset="0"/>
                <a:cs typeface="Times New Roman" pitchFamily="18" charset="0"/>
              </a:rPr>
              <a:t>Old Oligarch (</a:t>
            </a:r>
            <a:r>
              <a:rPr lang="en-US" sz="2000" dirty="0" err="1" smtClean="0">
                <a:solidFill>
                  <a:schemeClr val="bg1"/>
                </a:solidFill>
                <a:latin typeface="Times New Roman" pitchFamily="18" charset="0"/>
                <a:cs typeface="Times New Roman" pitchFamily="18" charset="0"/>
              </a:rPr>
              <a:t>ps</a:t>
            </a:r>
            <a:r>
              <a:rPr lang="en-US" sz="2000" dirty="0" smtClean="0">
                <a:solidFill>
                  <a:schemeClr val="bg1"/>
                </a:solidFill>
                <a:latin typeface="Times New Roman" pitchFamily="18" charset="0"/>
                <a:cs typeface="Times New Roman" pitchFamily="18" charset="0"/>
              </a:rPr>
              <a:t>-Xenophon) </a:t>
            </a:r>
            <a:r>
              <a:rPr lang="en-US" sz="2000" i="1" dirty="0" smtClean="0">
                <a:solidFill>
                  <a:schemeClr val="bg1"/>
                </a:solidFill>
                <a:latin typeface="Times New Roman" pitchFamily="18" charset="0"/>
                <a:cs typeface="Times New Roman" pitchFamily="18" charset="0"/>
              </a:rPr>
              <a:t>Constitution of Athens </a:t>
            </a:r>
            <a:r>
              <a:rPr lang="en-US" sz="2000" dirty="0" smtClean="0">
                <a:solidFill>
                  <a:schemeClr val="bg1"/>
                </a:solidFill>
                <a:latin typeface="Times New Roman" pitchFamily="18" charset="0"/>
                <a:cs typeface="Times New Roman" pitchFamily="18" charset="0"/>
              </a:rPr>
              <a:t>3.13</a:t>
            </a:r>
          </a:p>
        </p:txBody>
      </p:sp>
      <p:sp>
        <p:nvSpPr>
          <p:cNvPr id="5" name="TextBox 4"/>
          <p:cNvSpPr txBox="1"/>
          <p:nvPr/>
        </p:nvSpPr>
        <p:spPr>
          <a:xfrm>
            <a:off x="0" y="6468421"/>
            <a:ext cx="7252306"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δῆμος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anose="02040502050505030304"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Demos (the democratic citizen body of the city)</a:t>
            </a:r>
            <a:endParaRPr lang="el-GR" sz="2000" dirty="0">
              <a:solidFill>
                <a:schemeClr val="bg1"/>
              </a:solidFill>
              <a:latin typeface="Times New Roman" pitchFamily="18" charset="0"/>
              <a:cs typeface="Times New Roman" pitchFamily="18" charset="0"/>
            </a:endParaRPr>
          </a:p>
        </p:txBody>
      </p:sp>
      <p:sp>
        <p:nvSpPr>
          <p:cNvPr id="6" name="TextBox 5"/>
          <p:cNvSpPr txBox="1"/>
          <p:nvPr/>
        </p:nvSpPr>
        <p:spPr>
          <a:xfrm>
            <a:off x="7490983" y="6468421"/>
            <a:ext cx="1539204" cy="400110"/>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ὅπου </a:t>
            </a:r>
            <a:r>
              <a:rPr lang="en-US" sz="2000" dirty="0" smtClean="0">
                <a:solidFill>
                  <a:schemeClr val="bg1"/>
                </a:solidFill>
                <a:latin typeface="Times New Roman" pitchFamily="18" charset="0"/>
                <a:cs typeface="Times New Roman" pitchFamily="18" charset="0"/>
              </a:rPr>
              <a:t>where </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8932562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848600" cy="4876800"/>
          </a:xfrm>
        </p:spPr>
        <p:txBody>
          <a:bodyPr rtlCol="0">
            <a:normAutofit/>
          </a:bodyPr>
          <a:lstStyle/>
          <a:p>
            <a:pPr>
              <a:defRPr/>
            </a:pPr>
            <a:r>
              <a:rPr lang="en-US" sz="2000" dirty="0">
                <a:solidFill>
                  <a:schemeClr val="bg1"/>
                </a:solidFill>
                <a:latin typeface="Times New Roman" pitchFamily="18" charset="0"/>
                <a:cs typeface="Times New Roman" pitchFamily="18" charset="0"/>
              </a:rPr>
              <a:t>At the same time as the “Old Oligarch” lived the Athenian historian Thucydides. His monumental history primarily details the conflicts between the city of Athens and the city of Sparta over a period of about twenty years (431-411 BC). </a:t>
            </a:r>
          </a:p>
          <a:p>
            <a:pPr>
              <a:defRPr/>
            </a:pPr>
            <a:r>
              <a:rPr lang="en-US" sz="2000" dirty="0">
                <a:solidFill>
                  <a:schemeClr val="bg1"/>
                </a:solidFill>
                <a:latin typeface="Times New Roman" pitchFamily="18" charset="0"/>
                <a:cs typeface="Times New Roman" pitchFamily="18" charset="0"/>
              </a:rPr>
              <a:t>Spartan warriors were already famous.  Thucydides comments at one point that nearly the entire Spartan </a:t>
            </a:r>
            <a:r>
              <a:rPr lang="en-US" sz="2000" dirty="0" smtClean="0">
                <a:solidFill>
                  <a:schemeClr val="bg1"/>
                </a:solidFill>
                <a:latin typeface="Times New Roman" pitchFamily="18" charset="0"/>
                <a:cs typeface="Times New Roman" pitchFamily="18" charset="0"/>
              </a:rPr>
              <a:t>army: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ἄρχοντες ἀρχόντων </a:t>
            </a:r>
            <a:r>
              <a:rPr lang="el-GR" sz="2400" dirty="0" smtClean="0">
                <a:solidFill>
                  <a:schemeClr val="bg1"/>
                </a:solidFill>
                <a:latin typeface="Palatino Linotype" pitchFamily="18" charset="0"/>
                <a:cs typeface="Times New Roman" pitchFamily="18" charset="0"/>
              </a:rPr>
              <a:t>εἰσί</a:t>
            </a:r>
            <a:r>
              <a:rPr lang="en-US" sz="2400" dirty="0" smtClean="0">
                <a:solidFill>
                  <a:schemeClr val="bg1"/>
                </a:solidFill>
                <a:latin typeface="Palatino Linotype" pitchFamily="18" charset="0"/>
                <a:cs typeface="Times New Roman" pitchFamily="18" charset="0"/>
              </a:rPr>
              <a:t> </a:t>
            </a:r>
          </a:p>
          <a:p>
            <a:pPr marL="400050" lvl="1" indent="0" algn="r">
              <a:buNone/>
              <a:defRPr/>
            </a:pPr>
            <a:r>
              <a:rPr lang="en-US" sz="2000" dirty="0" smtClean="0">
                <a:solidFill>
                  <a:schemeClr val="bg1"/>
                </a:solidFill>
                <a:latin typeface="Times New Roman" pitchFamily="18" charset="0"/>
                <a:cs typeface="Times New Roman" pitchFamily="18" charset="0"/>
              </a:rPr>
              <a:t>Thucydides 5.66.4</a:t>
            </a:r>
          </a:p>
        </p:txBody>
      </p:sp>
      <p:pic>
        <p:nvPicPr>
          <p:cNvPr id="4" name="Picture 5" descr="Landmark_Thucydides.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3200" y="4800600"/>
            <a:ext cx="1524000" cy="1919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74378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Thucydides’ history ends abruptly in the middle of critical events in 411 BC. Another Athenian, Xenophon, later wrote a history that covered the next fifty years. </a:t>
            </a:r>
          </a:p>
          <a:p>
            <a:pPr>
              <a:defRPr/>
            </a:pPr>
            <a:r>
              <a:rPr lang="en-US" sz="2400" dirty="0" smtClean="0">
                <a:solidFill>
                  <a:schemeClr val="bg1"/>
                </a:solidFill>
                <a:latin typeface="Times New Roman" pitchFamily="18" charset="0"/>
                <a:cs typeface="Times New Roman" pitchFamily="18" charset="0"/>
              </a:rPr>
              <a:t>Xenophon wrote not only history, but also biography, philosophy, technical treatises (on hunting, horsemanship, economics and more) and fiction, in each case among the earliest writers ever in these genres. </a:t>
            </a:r>
          </a:p>
          <a:p>
            <a:pPr>
              <a:defRPr/>
            </a:pPr>
            <a:r>
              <a:rPr lang="en-US" sz="2400" dirty="0" smtClean="0">
                <a:solidFill>
                  <a:schemeClr val="bg1"/>
                </a:solidFill>
                <a:latin typeface="Times New Roman" pitchFamily="18" charset="0"/>
                <a:cs typeface="Times New Roman" pitchFamily="18" charset="0"/>
              </a:rPr>
              <a:t>Xenophon was also famous for a group of “Ten Thousand” Greek mercenary soldiers who got trapped behind enemy lines in Persia in 401 BC. Xenophon led </a:t>
            </a:r>
            <a:r>
              <a:rPr lang="en-US" sz="2400" dirty="0">
                <a:solidFill>
                  <a:schemeClr val="bg1"/>
                </a:solidFill>
                <a:latin typeface="Times New Roman" pitchFamily="18" charset="0"/>
                <a:cs typeface="Times New Roman" pitchFamily="18" charset="0"/>
              </a:rPr>
              <a:t>them safely back to Greece. </a:t>
            </a:r>
            <a:r>
              <a:rPr lang="en-US" sz="2400" dirty="0" smtClean="0">
                <a:solidFill>
                  <a:schemeClr val="bg1"/>
                </a:solidFill>
                <a:latin typeface="Times New Roman" pitchFamily="18" charset="0"/>
                <a:cs typeface="Times New Roman" pitchFamily="18" charset="0"/>
              </a:rPr>
              <a:t>He published his memoirs about the expedition as the </a:t>
            </a:r>
            <a:r>
              <a:rPr lang="en-US" sz="2400" i="1" dirty="0" smtClean="0">
                <a:solidFill>
                  <a:schemeClr val="bg1"/>
                </a:solidFill>
                <a:latin typeface="Times New Roman" pitchFamily="18" charset="0"/>
                <a:cs typeface="Times New Roman" pitchFamily="18" charset="0"/>
              </a:rPr>
              <a:t>Anabasis</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Ἀνάβασις</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“The March Back”).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10935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2222906" y="5448300"/>
            <a:ext cx="44243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b="1" dirty="0">
                <a:solidFill>
                  <a:srgbClr val="FFFF00"/>
                </a:solidFill>
                <a:cs typeface="Times New Roman" pitchFamily="18" charset="0"/>
              </a:rPr>
              <a:t>The March of the Ten Thousand</a:t>
            </a:r>
          </a:p>
          <a:p>
            <a:pPr algn="ctr" eaLnBrk="1" hangingPunct="1"/>
            <a:r>
              <a:rPr lang="en-US" b="1" dirty="0">
                <a:solidFill>
                  <a:srgbClr val="FFFF00"/>
                </a:solidFill>
                <a:cs typeface="Times New Roman" pitchFamily="18" charset="0"/>
              </a:rPr>
              <a:t>(Xenophon’s </a:t>
            </a:r>
            <a:r>
              <a:rPr lang="en-US" b="1" i="1" dirty="0">
                <a:solidFill>
                  <a:srgbClr val="FFFF00"/>
                </a:solidFill>
                <a:cs typeface="Times New Roman" pitchFamily="18" charset="0"/>
              </a:rPr>
              <a:t>Anabasis</a:t>
            </a:r>
            <a:r>
              <a:rPr lang="en-US" b="1" dirty="0">
                <a:solidFill>
                  <a:srgbClr val="FFFF00"/>
                </a:solidFill>
                <a:cs typeface="Times New Roman" pitchFamily="18" charset="0"/>
              </a:rPr>
              <a:t>)</a:t>
            </a:r>
          </a:p>
        </p:txBody>
      </p:sp>
      <p:pic>
        <p:nvPicPr>
          <p:cNvPr id="5" name="Picture 5" descr="C:\Documents and Settings\user\My Documents\LSU Fall 2005\Gk Civ images\warriorsmoviepost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7268" y="9525"/>
            <a:ext cx="2496732" cy="380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6350000" cy="3810000"/>
          </a:xfrm>
          <a:prstGeom prst="rect">
            <a:avLst/>
          </a:prstGeom>
        </p:spPr>
      </p:pic>
    </p:spTree>
    <p:extLst>
      <p:ext uri="{BB962C8B-B14F-4D97-AF65-F5344CB8AC3E}">
        <p14:creationId xmlns:p14="http://schemas.microsoft.com/office/powerpoint/2010/main" val="114277917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848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At this point, the Ten Thousand are at the city of </a:t>
            </a:r>
            <a:r>
              <a:rPr lang="en-US" sz="2000" dirty="0" err="1" smtClean="0">
                <a:solidFill>
                  <a:schemeClr val="bg1"/>
                </a:solidFill>
                <a:latin typeface="Times New Roman" pitchFamily="18" charset="0"/>
                <a:cs typeface="Times New Roman" pitchFamily="18" charset="0"/>
              </a:rPr>
              <a:t>Gymnias</a:t>
            </a:r>
            <a:r>
              <a:rPr lang="en-US" sz="2000" dirty="0" smtClean="0">
                <a:solidFill>
                  <a:schemeClr val="bg1"/>
                </a:solidFill>
                <a:latin typeface="Times New Roman" pitchFamily="18" charset="0"/>
                <a:cs typeface="Times New Roman" pitchFamily="18" charset="0"/>
              </a:rPr>
              <a:t> (getting close to the Black Sea), where: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ὁ ἄρχων τοῖς Ἕλλησιν ἡγεμόνα πέμπει </a:t>
            </a:r>
            <a:endParaRPr lang="en-US"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Xenophon </a:t>
            </a:r>
            <a:r>
              <a:rPr lang="en-US" sz="2000" i="1" dirty="0" smtClean="0">
                <a:solidFill>
                  <a:schemeClr val="bg1"/>
                </a:solidFill>
                <a:latin typeface="Times New Roman" pitchFamily="18" charset="0"/>
                <a:cs typeface="Times New Roman" pitchFamily="18" charset="0"/>
              </a:rPr>
              <a:t>Anabasis </a:t>
            </a:r>
            <a:r>
              <a:rPr lang="en-US" sz="2000" dirty="0" smtClean="0">
                <a:solidFill>
                  <a:schemeClr val="bg1"/>
                </a:solidFill>
                <a:latin typeface="Times New Roman" pitchFamily="18" charset="0"/>
                <a:cs typeface="Times New Roman" pitchFamily="18" charset="0"/>
              </a:rPr>
              <a:t>4.7.19</a:t>
            </a:r>
          </a:p>
        </p:txBody>
      </p:sp>
      <p:sp>
        <p:nvSpPr>
          <p:cNvPr id="7" name="TextBox 6"/>
          <p:cNvSpPr txBox="1"/>
          <p:nvPr/>
        </p:nvSpPr>
        <p:spPr>
          <a:xfrm>
            <a:off x="0" y="6468421"/>
            <a:ext cx="2670924"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Ἕλλην, -ηνος ὁ </a:t>
            </a:r>
            <a:r>
              <a:rPr lang="en-US" sz="2000" dirty="0" smtClean="0">
                <a:solidFill>
                  <a:schemeClr val="bg1"/>
                </a:solidFill>
                <a:latin typeface="Times New Roman" pitchFamily="18" charset="0"/>
                <a:cs typeface="Times New Roman" pitchFamily="18" charset="0"/>
              </a:rPr>
              <a:t>Greek</a:t>
            </a:r>
            <a:endParaRPr lang="el-GR" sz="2000" dirty="0">
              <a:solidFill>
                <a:schemeClr val="bg1"/>
              </a:solidFill>
              <a:latin typeface="Times New Roman" pitchFamily="18" charset="0"/>
              <a:cs typeface="Times New Roman" pitchFamily="18" charset="0"/>
            </a:endParaRPr>
          </a:p>
        </p:txBody>
      </p:sp>
      <p:sp>
        <p:nvSpPr>
          <p:cNvPr id="8" name="TextBox 7"/>
          <p:cNvSpPr txBox="1"/>
          <p:nvPr/>
        </p:nvSpPr>
        <p:spPr>
          <a:xfrm>
            <a:off x="5633102" y="6150114"/>
            <a:ext cx="3510898" cy="707886"/>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ἡγεμών</a:t>
            </a:r>
            <a:r>
              <a:rPr lang="en-US" sz="2000" dirty="0" smtClean="0">
                <a:solidFill>
                  <a:srgbClr val="FFFF00"/>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–όνος ὁ </a:t>
            </a:r>
            <a:r>
              <a:rPr lang="en-US" sz="2000" dirty="0" smtClean="0">
                <a:solidFill>
                  <a:schemeClr val="bg1"/>
                </a:solidFill>
                <a:latin typeface="Times New Roman" pitchFamily="18" charset="0"/>
                <a:cs typeface="Times New Roman" pitchFamily="18" charset="0"/>
              </a:rPr>
              <a:t>guide, leader </a:t>
            </a:r>
          </a:p>
          <a:p>
            <a:pPr>
              <a:defRPr/>
            </a:pPr>
            <a:r>
              <a:rPr lang="el-GR" sz="2000" dirty="0" smtClean="0">
                <a:solidFill>
                  <a:srgbClr val="FFFF00"/>
                </a:solidFill>
                <a:latin typeface="Palatino Linotype" pitchFamily="18" charset="0"/>
                <a:cs typeface="Times New Roman" pitchFamily="18" charset="0"/>
              </a:rPr>
              <a:t>πέμπει</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sends</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19679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848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At another point, in Armenia (currently part of Turkey), the Greeks capture a village. Xenophon explains what he did with the chief of the village. </a:t>
            </a:r>
          </a:p>
          <a:p>
            <a:pPr>
              <a:defRPr/>
            </a:pPr>
            <a:r>
              <a:rPr lang="en-US" sz="2000" dirty="0" err="1" smtClean="0">
                <a:solidFill>
                  <a:schemeClr val="bg1"/>
                </a:solidFill>
                <a:latin typeface="Times New Roman" pitchFamily="18" charset="0"/>
                <a:cs typeface="Times New Roman" pitchFamily="18" charset="0"/>
              </a:rPr>
              <a:t>Chirisophus</a:t>
            </a:r>
            <a:r>
              <a:rPr lang="en-US" sz="2000" dirty="0" smtClean="0">
                <a:solidFill>
                  <a:schemeClr val="bg1"/>
                </a:solidFill>
                <a:latin typeface="Times New Roman" pitchFamily="18" charset="0"/>
                <a:cs typeface="Times New Roman" pitchFamily="18" charset="0"/>
              </a:rPr>
              <a:t> was a Spartan mercenary commander, also part of the Ten Thousand: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τὸν</a:t>
            </a:r>
            <a:r>
              <a:rPr lang="en-US" sz="2400" dirty="0" smtClean="0">
                <a:solidFill>
                  <a:schemeClr val="bg1"/>
                </a:solidFill>
                <a:latin typeface="Palatino Linotype"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ἡγεμόνα </a:t>
            </a:r>
            <a:r>
              <a:rPr lang="el-GR" sz="2400" dirty="0">
                <a:solidFill>
                  <a:schemeClr val="bg1"/>
                </a:solidFill>
                <a:latin typeface="Palatino Linotype" pitchFamily="18" charset="0"/>
                <a:cs typeface="Times New Roman" pitchFamily="18" charset="0"/>
              </a:rPr>
              <a:t>παραδίδωσι </a:t>
            </a:r>
            <a:r>
              <a:rPr lang="el-GR" sz="2400" dirty="0" smtClean="0">
                <a:solidFill>
                  <a:schemeClr val="bg1"/>
                </a:solidFill>
                <a:latin typeface="Palatino Linotype" pitchFamily="18" charset="0"/>
                <a:cs typeface="Times New Roman" pitchFamily="18" charset="0"/>
              </a:rPr>
              <a:t>Χειρισόφῳ</a:t>
            </a:r>
            <a:r>
              <a:rPr lang="en-US" sz="2400" dirty="0">
                <a:solidFill>
                  <a:schemeClr val="bg1"/>
                </a:solidFill>
                <a:latin typeface="Palatino Linotype" pitchFamily="18" charset="0"/>
                <a:cs typeface="Times New Roman" pitchFamily="18" charset="0"/>
              </a:rPr>
              <a:t> </a:t>
            </a:r>
            <a:endParaRPr lang="el-GR"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Xenophon </a:t>
            </a:r>
            <a:r>
              <a:rPr lang="en-US" sz="2000" i="1" dirty="0" smtClean="0">
                <a:solidFill>
                  <a:schemeClr val="bg1"/>
                </a:solidFill>
                <a:latin typeface="Times New Roman" pitchFamily="18" charset="0"/>
                <a:cs typeface="Times New Roman" pitchFamily="18" charset="0"/>
              </a:rPr>
              <a:t>Anabasis </a:t>
            </a:r>
            <a:r>
              <a:rPr lang="en-US" sz="2000" dirty="0" smtClean="0">
                <a:solidFill>
                  <a:schemeClr val="bg1"/>
                </a:solidFill>
                <a:latin typeface="Times New Roman" pitchFamily="18" charset="0"/>
                <a:cs typeface="Times New Roman" pitchFamily="18" charset="0"/>
              </a:rPr>
              <a:t>4.7.19</a:t>
            </a:r>
          </a:p>
        </p:txBody>
      </p:sp>
      <p:sp>
        <p:nvSpPr>
          <p:cNvPr id="8" name="TextBox 7"/>
          <p:cNvSpPr txBox="1"/>
          <p:nvPr/>
        </p:nvSpPr>
        <p:spPr>
          <a:xfrm>
            <a:off x="5294869" y="6457370"/>
            <a:ext cx="3849131"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Χειρισόφῳ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dat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anose="02040502050505030304" pitchFamily="18" charset="0"/>
                <a:cs typeface="Times New Roman" pitchFamily="18" charset="0"/>
              </a:rPr>
              <a:t>ὁ </a:t>
            </a:r>
            <a:r>
              <a:rPr lang="en-US" sz="2000" dirty="0" err="1" smtClean="0">
                <a:solidFill>
                  <a:schemeClr val="bg1"/>
                </a:solidFill>
                <a:latin typeface="Times New Roman" pitchFamily="18" charset="0"/>
                <a:cs typeface="Times New Roman" pitchFamily="18" charset="0"/>
              </a:rPr>
              <a:t>Chirisophus</a:t>
            </a:r>
            <a:r>
              <a:rPr lang="en-US" sz="2000" dirty="0" smtClean="0">
                <a:solidFill>
                  <a:schemeClr val="bg1"/>
                </a:solidFill>
                <a:latin typeface="Times New Roman" pitchFamily="18" charset="0"/>
                <a:cs typeface="Times New Roman" pitchFamily="18" charset="0"/>
              </a:rPr>
              <a:t> </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0" y="6457370"/>
            <a:ext cx="3510898"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ἡγεμών</a:t>
            </a:r>
            <a:r>
              <a:rPr lang="en-US" sz="2000" dirty="0" smtClean="0">
                <a:solidFill>
                  <a:srgbClr val="FFFF00"/>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–όνος ὁ </a:t>
            </a:r>
            <a:r>
              <a:rPr lang="en-US" sz="2000" dirty="0" smtClean="0">
                <a:solidFill>
                  <a:schemeClr val="bg1"/>
                </a:solidFill>
                <a:latin typeface="Times New Roman" pitchFamily="18" charset="0"/>
                <a:cs typeface="Times New Roman" pitchFamily="18" charset="0"/>
              </a:rPr>
              <a:t>guide, leader </a:t>
            </a:r>
          </a:p>
        </p:txBody>
      </p:sp>
    </p:spTree>
    <p:extLst>
      <p:ext uri="{BB962C8B-B14F-4D97-AF65-F5344CB8AC3E}">
        <p14:creationId xmlns:p14="http://schemas.microsoft.com/office/powerpoint/2010/main" val="510034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err="1" smtClean="0">
                <a:solidFill>
                  <a:schemeClr val="bg1"/>
                </a:solidFill>
                <a:latin typeface="Times New Roman" pitchFamily="18" charset="0"/>
                <a:cs typeface="Times New Roman" pitchFamily="18" charset="0"/>
              </a:rPr>
              <a:t>Lysias</a:t>
            </a:r>
            <a:r>
              <a:rPr lang="en-US" sz="2400" dirty="0" smtClean="0">
                <a:solidFill>
                  <a:schemeClr val="bg1"/>
                </a:solidFill>
                <a:latin typeface="Times New Roman" pitchFamily="18" charset="0"/>
                <a:cs typeface="Times New Roman" pitchFamily="18" charset="0"/>
              </a:rPr>
              <a:t> was a son of a Sicilian immigrant (</a:t>
            </a:r>
            <a:r>
              <a:rPr lang="en-US" sz="2400" dirty="0" err="1" smtClean="0">
                <a:solidFill>
                  <a:schemeClr val="bg1"/>
                </a:solidFill>
                <a:latin typeface="Times New Roman" pitchFamily="18" charset="0"/>
                <a:cs typeface="Times New Roman" pitchFamily="18" charset="0"/>
              </a:rPr>
              <a:t>Cephalus</a:t>
            </a:r>
            <a:r>
              <a:rPr lang="en-US" sz="2400" dirty="0" smtClean="0">
                <a:solidFill>
                  <a:schemeClr val="bg1"/>
                </a:solidFill>
                <a:latin typeface="Times New Roman" pitchFamily="18" charset="0"/>
                <a:cs typeface="Times New Roman" pitchFamily="18" charset="0"/>
              </a:rPr>
              <a:t>, who got rich running a shield factory and is a prominent character at the beginning of Plato’s </a:t>
            </a:r>
            <a:r>
              <a:rPr lang="en-US" sz="2400" i="1" dirty="0" err="1" smtClean="0">
                <a:solidFill>
                  <a:schemeClr val="bg1"/>
                </a:solidFill>
                <a:latin typeface="Times New Roman" pitchFamily="18" charset="0"/>
                <a:cs typeface="Times New Roman" pitchFamily="18" charset="0"/>
              </a:rPr>
              <a:t>Repbulic</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Lysias</a:t>
            </a:r>
            <a:r>
              <a:rPr lang="en-US" sz="2400" dirty="0" smtClean="0">
                <a:solidFill>
                  <a:schemeClr val="bg1"/>
                </a:solidFill>
                <a:latin typeface="Times New Roman" pitchFamily="18" charset="0"/>
                <a:cs typeface="Times New Roman" pitchFamily="18" charset="0"/>
              </a:rPr>
              <a:t> himself became a successful orator and legal advisor</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in </a:t>
            </a:r>
            <a:r>
              <a:rPr lang="en-US" sz="2400" dirty="0">
                <a:solidFill>
                  <a:schemeClr val="bg1"/>
                </a:solidFill>
                <a:latin typeface="Times New Roman" pitchFamily="18" charset="0"/>
                <a:cs typeface="Times New Roman" pitchFamily="18" charset="0"/>
              </a:rPr>
              <a:t>Athens</a:t>
            </a:r>
            <a:r>
              <a:rPr lang="en-US" sz="2400" dirty="0" smtClean="0">
                <a:solidFill>
                  <a:schemeClr val="bg1"/>
                </a:solidFill>
                <a:latin typeface="Times New Roman" pitchFamily="18" charset="0"/>
                <a:cs typeface="Times New Roman" pitchFamily="18" charset="0"/>
              </a:rPr>
              <a:t>. </a:t>
            </a:r>
          </a:p>
          <a:p>
            <a:pPr>
              <a:defRPr/>
            </a:pPr>
            <a:r>
              <a:rPr lang="en-US" sz="2400" dirty="0" err="1" smtClean="0">
                <a:solidFill>
                  <a:schemeClr val="bg1"/>
                </a:solidFill>
                <a:latin typeface="Times New Roman" pitchFamily="18" charset="0"/>
                <a:cs typeface="Times New Roman" pitchFamily="18" charset="0"/>
              </a:rPr>
              <a:t>Lysias</a:t>
            </a:r>
            <a:r>
              <a:rPr lang="en-US" sz="2400" dirty="0" smtClean="0">
                <a:solidFill>
                  <a:schemeClr val="bg1"/>
                </a:solidFill>
                <a:latin typeface="Times New Roman" pitchFamily="18" charset="0"/>
                <a:cs typeface="Times New Roman" pitchFamily="18" charset="0"/>
              </a:rPr>
              <a:t> also lived through one of the most horrifying periods in Athenian history. In 403 BC, after surrendering in a war to Sparta, a group known as the Thirty Tyrants instigated a reign of terror for months before the democracy was restored. </a:t>
            </a:r>
          </a:p>
          <a:p>
            <a:pPr>
              <a:defRPr/>
            </a:pPr>
            <a:r>
              <a:rPr lang="en-US" sz="2400" dirty="0" err="1" smtClean="0">
                <a:solidFill>
                  <a:schemeClr val="bg1"/>
                </a:solidFill>
                <a:latin typeface="Times New Roman" pitchFamily="18" charset="0"/>
                <a:cs typeface="Times New Roman" pitchFamily="18" charset="0"/>
              </a:rPr>
              <a:t>Lysias</a:t>
            </a:r>
            <a:r>
              <a:rPr lang="en-US" sz="2400" dirty="0" smtClean="0">
                <a:solidFill>
                  <a:schemeClr val="bg1"/>
                </a:solidFill>
                <a:latin typeface="Times New Roman" pitchFamily="18" charset="0"/>
                <a:cs typeface="Times New Roman" pitchFamily="18" charset="0"/>
              </a:rPr>
              <a:t>’ brother </a:t>
            </a:r>
            <a:r>
              <a:rPr lang="en-US" sz="2400" dirty="0" err="1" smtClean="0">
                <a:solidFill>
                  <a:schemeClr val="bg1"/>
                </a:solidFill>
                <a:latin typeface="Times New Roman" pitchFamily="18" charset="0"/>
                <a:cs typeface="Times New Roman" pitchFamily="18" charset="0"/>
              </a:rPr>
              <a:t>Polemarchus</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(also a character in Plato’s </a:t>
            </a:r>
            <a:r>
              <a:rPr lang="en-US" sz="2400" i="1" dirty="0" smtClean="0">
                <a:solidFill>
                  <a:schemeClr val="bg1"/>
                </a:solidFill>
                <a:latin typeface="Times New Roman" pitchFamily="18" charset="0"/>
                <a:cs typeface="Times New Roman" pitchFamily="18" charset="0"/>
              </a:rPr>
              <a:t>Republic</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was </a:t>
            </a:r>
            <a:r>
              <a:rPr lang="en-US" sz="2400" dirty="0" smtClean="0">
                <a:solidFill>
                  <a:schemeClr val="bg1"/>
                </a:solidFill>
                <a:latin typeface="Times New Roman" pitchFamily="18" charset="0"/>
                <a:cs typeface="Times New Roman" pitchFamily="18" charset="0"/>
              </a:rPr>
              <a:t>assassinated by the Thirty. </a:t>
            </a:r>
            <a:r>
              <a:rPr lang="en-US" sz="2400" dirty="0" err="1" smtClean="0">
                <a:solidFill>
                  <a:schemeClr val="bg1"/>
                </a:solidFill>
                <a:latin typeface="Times New Roman" pitchFamily="18" charset="0"/>
                <a:cs typeface="Times New Roman" pitchFamily="18" charset="0"/>
              </a:rPr>
              <a:t>Lysias</a:t>
            </a:r>
            <a:r>
              <a:rPr lang="en-US" sz="2400" dirty="0" smtClean="0">
                <a:solidFill>
                  <a:schemeClr val="bg1"/>
                </a:solidFill>
                <a:latin typeface="Times New Roman" pitchFamily="18" charset="0"/>
                <a:cs typeface="Times New Roman" pitchFamily="18" charset="0"/>
              </a:rPr>
              <a:t>’ most famous speech is his prosecution of one of the men responsible for his brother’s death.</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2022124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defRPr/>
            </a:pPr>
            <a:r>
              <a:rPr lang="en-US" sz="2000" dirty="0" err="1" smtClean="0">
                <a:solidFill>
                  <a:schemeClr val="bg1"/>
                </a:solidFill>
                <a:latin typeface="Times New Roman" pitchFamily="18" charset="0"/>
                <a:cs typeface="Times New Roman" pitchFamily="18" charset="0"/>
              </a:rPr>
              <a:t>Lysias</a:t>
            </a:r>
            <a:r>
              <a:rPr lang="en-US" sz="2000" dirty="0" smtClean="0">
                <a:solidFill>
                  <a:schemeClr val="bg1"/>
                </a:solidFill>
                <a:latin typeface="Times New Roman" pitchFamily="18" charset="0"/>
                <a:cs typeface="Times New Roman" pitchFamily="18" charset="0"/>
              </a:rPr>
              <a:t> is narrating the events of the night when one of the Thirty, </a:t>
            </a:r>
            <a:r>
              <a:rPr lang="en-US" sz="2000" dirty="0" err="1" smtClean="0">
                <a:solidFill>
                  <a:schemeClr val="bg1"/>
                </a:solidFill>
                <a:latin typeface="Times New Roman" pitchFamily="18" charset="0"/>
                <a:cs typeface="Times New Roman" pitchFamily="18" charset="0"/>
              </a:rPr>
              <a:t>Piso</a:t>
            </a:r>
            <a:r>
              <a:rPr lang="en-US" sz="2000" dirty="0" smtClean="0">
                <a:solidFill>
                  <a:schemeClr val="bg1"/>
                </a:solidFill>
                <a:latin typeface="Times New Roman" pitchFamily="18" charset="0"/>
                <a:cs typeface="Times New Roman" pitchFamily="18" charset="0"/>
              </a:rPr>
              <a:t>, and his forces come to </a:t>
            </a:r>
            <a:r>
              <a:rPr lang="en-US" sz="2000" dirty="0" err="1" smtClean="0">
                <a:solidFill>
                  <a:schemeClr val="bg1"/>
                </a:solidFill>
                <a:latin typeface="Times New Roman" pitchFamily="18" charset="0"/>
                <a:cs typeface="Times New Roman" pitchFamily="18" charset="0"/>
              </a:rPr>
              <a:t>Lysias</a:t>
            </a:r>
            <a:r>
              <a:rPr lang="en-US" sz="2000" dirty="0" smtClean="0">
                <a:solidFill>
                  <a:schemeClr val="bg1"/>
                </a:solidFill>
                <a:latin typeface="Times New Roman" pitchFamily="18" charset="0"/>
                <a:cs typeface="Times New Roman" pitchFamily="18" charset="0"/>
              </a:rPr>
              <a:t>’ house. They throw out </a:t>
            </a:r>
            <a:r>
              <a:rPr lang="en-US" sz="2000" dirty="0" err="1" smtClean="0">
                <a:solidFill>
                  <a:schemeClr val="bg1"/>
                </a:solidFill>
                <a:latin typeface="Times New Roman" pitchFamily="18" charset="0"/>
                <a:cs typeface="Times New Roman" pitchFamily="18" charset="0"/>
              </a:rPr>
              <a:t>Lysias</a:t>
            </a:r>
            <a:r>
              <a:rPr lang="en-US" sz="2000" dirty="0" smtClean="0">
                <a:solidFill>
                  <a:schemeClr val="bg1"/>
                </a:solidFill>
                <a:latin typeface="Times New Roman" pitchFamily="18" charset="0"/>
                <a:cs typeface="Times New Roman" pitchFamily="18" charset="0"/>
              </a:rPr>
              <a:t>’ dinner guests first and then: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Πείσωνί με </a:t>
            </a:r>
            <a:r>
              <a:rPr lang="el-GR" sz="2400" dirty="0" smtClean="0">
                <a:solidFill>
                  <a:schemeClr val="bg1"/>
                </a:solidFill>
                <a:latin typeface="Palatino Linotype" pitchFamily="18" charset="0"/>
                <a:cs typeface="Times New Roman" pitchFamily="18" charset="0"/>
              </a:rPr>
              <a:t>παραδιδόασιν</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 </a:t>
            </a:r>
            <a:endParaRPr lang="en-US" sz="2400" dirty="0" smtClean="0">
              <a:solidFill>
                <a:schemeClr val="bg1"/>
              </a:solidFill>
              <a:latin typeface="Palatino Linotype" pitchFamily="18" charset="0"/>
              <a:cs typeface="Times New Roman" pitchFamily="18" charset="0"/>
            </a:endParaRPr>
          </a:p>
          <a:p>
            <a:pPr marL="400050" lvl="1" indent="0" algn="r">
              <a:buNone/>
              <a:defRPr/>
            </a:pPr>
            <a:r>
              <a:rPr lang="en-US" sz="2000" dirty="0" err="1" smtClean="0">
                <a:solidFill>
                  <a:schemeClr val="bg1"/>
                </a:solidFill>
                <a:latin typeface="Times New Roman" pitchFamily="18" charset="0"/>
                <a:cs typeface="Times New Roman" pitchFamily="18" charset="0"/>
              </a:rPr>
              <a:t>Lysias</a:t>
            </a:r>
            <a:r>
              <a:rPr lang="en-US" sz="2000" dirty="0" smtClean="0">
                <a:solidFill>
                  <a:schemeClr val="bg1"/>
                </a:solidFill>
                <a:latin typeface="Times New Roman" pitchFamily="18" charset="0"/>
                <a:cs typeface="Times New Roman" pitchFamily="18" charset="0"/>
              </a:rPr>
              <a:t> 12.8</a:t>
            </a:r>
          </a:p>
        </p:txBody>
      </p:sp>
      <p:sp>
        <p:nvSpPr>
          <p:cNvPr id="5" name="TextBox 4"/>
          <p:cNvSpPr txBox="1"/>
          <p:nvPr/>
        </p:nvSpPr>
        <p:spPr>
          <a:xfrm>
            <a:off x="0" y="6457890"/>
            <a:ext cx="1718740"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με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me</a:t>
            </a:r>
          </a:p>
        </p:txBody>
      </p:sp>
      <p:sp>
        <p:nvSpPr>
          <p:cNvPr id="6" name="TextBox 5"/>
          <p:cNvSpPr txBox="1"/>
          <p:nvPr/>
        </p:nvSpPr>
        <p:spPr>
          <a:xfrm>
            <a:off x="6607728" y="6451300"/>
            <a:ext cx="2536272"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Πείσων</a:t>
            </a:r>
            <a:r>
              <a:rPr lang="en-US" sz="2000" dirty="0" smtClean="0">
                <a:solidFill>
                  <a:srgbClr val="FFFF00"/>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–ονος ὁ </a:t>
            </a:r>
            <a:r>
              <a:rPr lang="en-US" sz="2000" dirty="0" err="1" smtClean="0">
                <a:solidFill>
                  <a:schemeClr val="bg1"/>
                </a:solidFill>
                <a:latin typeface="Times New Roman" pitchFamily="18" charset="0"/>
                <a:cs typeface="Times New Roman" pitchFamily="18" charset="0"/>
              </a:rPr>
              <a:t>Piso</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41679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800" b="1" dirty="0" smtClean="0">
                <a:solidFill>
                  <a:srgbClr val="FFFF00"/>
                </a:solidFill>
                <a:latin typeface="Times New Roman" pitchFamily="18" charset="0"/>
                <a:cs typeface="Times New Roman" pitchFamily="18" charset="0"/>
              </a:rPr>
              <a:t>Unit </a:t>
            </a:r>
            <a:r>
              <a:rPr lang="en-US" sz="2800" b="1" dirty="0" smtClean="0">
                <a:solidFill>
                  <a:srgbClr val="FFFF00"/>
                </a:solidFill>
                <a:latin typeface="Times New Roman" pitchFamily="18" charset="0"/>
                <a:cs typeface="Times New Roman" pitchFamily="18" charset="0"/>
              </a:rPr>
              <a:t>3 part 1 Classical reading. </a:t>
            </a:r>
          </a:p>
          <a:p>
            <a:pPr lvl="1">
              <a:defRPr/>
            </a:pPr>
            <a:r>
              <a:rPr lang="en-US" dirty="0" smtClean="0">
                <a:solidFill>
                  <a:schemeClr val="bg1"/>
                </a:solidFill>
                <a:latin typeface="Times New Roman" pitchFamily="18" charset="0"/>
                <a:cs typeface="Times New Roman" pitchFamily="18" charset="0"/>
              </a:rPr>
              <a:t>Be </a:t>
            </a:r>
            <a:r>
              <a:rPr lang="en-US" dirty="0">
                <a:solidFill>
                  <a:schemeClr val="bg1"/>
                </a:solidFill>
                <a:latin typeface="Times New Roman" pitchFamily="18" charset="0"/>
                <a:cs typeface="Times New Roman" pitchFamily="18" charset="0"/>
              </a:rPr>
              <a:t>able to:  </a:t>
            </a:r>
          </a:p>
          <a:p>
            <a:pPr lvl="2">
              <a:defRPr/>
            </a:pPr>
            <a:r>
              <a:rPr lang="en-US" dirty="0">
                <a:solidFill>
                  <a:schemeClr val="bg1"/>
                </a:solidFill>
                <a:latin typeface="Times New Roman" pitchFamily="18" charset="0"/>
                <a:cs typeface="Times New Roman" pitchFamily="18" charset="0"/>
              </a:rPr>
              <a:t>read the sentences aloud </a:t>
            </a:r>
          </a:p>
          <a:p>
            <a:pPr lvl="2">
              <a:defRPr/>
            </a:pPr>
            <a:r>
              <a:rPr lang="en-US" dirty="0">
                <a:solidFill>
                  <a:schemeClr val="bg1"/>
                </a:solidFill>
                <a:latin typeface="Times New Roman" pitchFamily="18" charset="0"/>
                <a:cs typeface="Times New Roman" pitchFamily="18" charset="0"/>
              </a:rPr>
              <a:t>parse each verb and noun (with article where it appears)</a:t>
            </a:r>
          </a:p>
          <a:p>
            <a:pPr lvl="2">
              <a:defRPr/>
            </a:pPr>
            <a:r>
              <a:rPr lang="en-US" dirty="0">
                <a:solidFill>
                  <a:schemeClr val="bg1"/>
                </a:solidFill>
                <a:latin typeface="Times New Roman" pitchFamily="18" charset="0"/>
                <a:cs typeface="Times New Roman" pitchFamily="18" charset="0"/>
              </a:rPr>
              <a:t>translate the sentences into English.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In another legal case, a man named </a:t>
            </a:r>
            <a:r>
              <a:rPr lang="en-US" sz="2000" dirty="0" err="1" smtClean="0">
                <a:solidFill>
                  <a:schemeClr val="bg1"/>
                </a:solidFill>
                <a:latin typeface="Times New Roman" pitchFamily="18" charset="0"/>
                <a:cs typeface="Times New Roman" pitchFamily="18" charset="0"/>
              </a:rPr>
              <a:t>Sositheus</a:t>
            </a:r>
            <a:r>
              <a:rPr lang="en-US" sz="2000" dirty="0" smtClean="0">
                <a:solidFill>
                  <a:schemeClr val="bg1"/>
                </a:solidFill>
                <a:latin typeface="Times New Roman" pitchFamily="18" charset="0"/>
                <a:cs typeface="Times New Roman" pitchFamily="18" charset="0"/>
              </a:rPr>
              <a:t> is claiming that his son has a right to inherit a share of a disputed estate.  Near the end of his speech, he appeals to the jury: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παραδίδωμι </a:t>
            </a:r>
            <a:r>
              <a:rPr lang="el-GR" sz="2400" dirty="0" smtClean="0">
                <a:solidFill>
                  <a:schemeClr val="bg1"/>
                </a:solidFill>
                <a:latin typeface="Palatino Linotype" pitchFamily="18" charset="0"/>
                <a:cs typeface="Times New Roman" pitchFamily="18" charset="0"/>
              </a:rPr>
              <a:t>οὖν</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ὑμῖν </a:t>
            </a:r>
            <a:r>
              <a:rPr lang="el-GR" sz="2400" dirty="0">
                <a:solidFill>
                  <a:schemeClr val="bg1"/>
                </a:solidFill>
                <a:latin typeface="Palatino Linotype" pitchFamily="18" charset="0"/>
                <a:cs typeface="Times New Roman" pitchFamily="18" charset="0"/>
              </a:rPr>
              <a:t>τὸν παῖδα τουτονί, </a:t>
            </a:r>
            <a:endParaRPr lang="en-US" sz="2400" dirty="0" smtClean="0">
              <a:solidFill>
                <a:schemeClr val="bg1"/>
              </a:solidFill>
              <a:latin typeface="Palatino Linotype"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ὦ </a:t>
            </a:r>
            <a:r>
              <a:rPr lang="el-GR" sz="2400" dirty="0">
                <a:solidFill>
                  <a:schemeClr val="bg1"/>
                </a:solidFill>
                <a:latin typeface="Palatino Linotype" pitchFamily="18" charset="0"/>
                <a:cs typeface="Times New Roman" pitchFamily="18" charset="0"/>
              </a:rPr>
              <a:t>ἄνδρες δικασταί, </a:t>
            </a:r>
            <a:r>
              <a:rPr lang="el-GR" sz="2400" dirty="0" smtClean="0">
                <a:solidFill>
                  <a:schemeClr val="bg1"/>
                </a:solidFill>
                <a:latin typeface="Palatino Linotype" pitchFamily="18" charset="0"/>
                <a:cs typeface="Times New Roman" pitchFamily="18" charset="0"/>
              </a:rPr>
              <a:t>ἐπιμεληθῆναι</a:t>
            </a:r>
            <a:r>
              <a:rPr lang="en-US"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Demosthenes 43.81</a:t>
            </a:r>
          </a:p>
        </p:txBody>
      </p:sp>
      <p:sp>
        <p:nvSpPr>
          <p:cNvPr id="5" name="TextBox 4"/>
          <p:cNvSpPr txBox="1"/>
          <p:nvPr/>
        </p:nvSpPr>
        <p:spPr>
          <a:xfrm>
            <a:off x="0" y="6150114"/>
            <a:ext cx="3190297" cy="707886"/>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ἐπιμεληθῆ</a:t>
            </a:r>
            <a:r>
              <a:rPr lang="el-GR" sz="2000" u="sng" dirty="0" smtClean="0">
                <a:solidFill>
                  <a:srgbClr val="FFFF00"/>
                </a:solidFill>
                <a:latin typeface="Palatino Linotype" pitchFamily="18" charset="0"/>
                <a:cs typeface="Times New Roman" pitchFamily="18" charset="0"/>
              </a:rPr>
              <a:t>ναι</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take care of</a:t>
            </a:r>
          </a:p>
          <a:p>
            <a:pPr>
              <a:defRPr/>
            </a:pPr>
            <a:r>
              <a:rPr lang="el-GR" sz="2000" dirty="0" smtClean="0">
                <a:solidFill>
                  <a:srgbClr val="FFFF00"/>
                </a:solidFill>
                <a:latin typeface="Palatino Linotype" pitchFamily="18" charset="0"/>
                <a:cs typeface="Times New Roman" pitchFamily="18" charset="0"/>
              </a:rPr>
              <a:t>τουτονί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anose="02040502050505030304"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this here</a:t>
            </a:r>
          </a:p>
        </p:txBody>
      </p:sp>
      <p:sp>
        <p:nvSpPr>
          <p:cNvPr id="6" name="TextBox 5"/>
          <p:cNvSpPr txBox="1"/>
          <p:nvPr/>
        </p:nvSpPr>
        <p:spPr>
          <a:xfrm>
            <a:off x="7078599" y="6123057"/>
            <a:ext cx="2058577" cy="707886"/>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οὖν</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therefore</a:t>
            </a:r>
            <a:endParaRPr lang="el-GR"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ὑμῖν</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dat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y’all</a:t>
            </a:r>
            <a:endParaRPr lang="el-GR" sz="2000" dirty="0">
              <a:solidFill>
                <a:schemeClr val="bg1"/>
              </a:solidFill>
              <a:latin typeface="Times New Roman" pitchFamily="18" charset="0"/>
              <a:cs typeface="Times New Roman" pitchFamily="18" charset="0"/>
            </a:endParaRPr>
          </a:p>
        </p:txBody>
      </p:sp>
      <p:sp>
        <p:nvSpPr>
          <p:cNvPr id="2" name="TextBox 1"/>
          <p:cNvSpPr txBox="1"/>
          <p:nvPr/>
        </p:nvSpPr>
        <p:spPr>
          <a:xfrm>
            <a:off x="2438400" y="5398820"/>
            <a:ext cx="4083169" cy="646331"/>
          </a:xfrm>
          <a:prstGeom prst="rect">
            <a:avLst/>
          </a:prstGeom>
          <a:noFill/>
          <a:ln w="12700">
            <a:solidFill>
              <a:schemeClr val="bg1"/>
            </a:solidFill>
          </a:ln>
        </p:spPr>
        <p:txBody>
          <a:bodyPr wrap="none" rtlCol="0">
            <a:spAutoFit/>
          </a:bodyPr>
          <a:lstStyle/>
          <a:p>
            <a:pPr algn="ctr"/>
            <a:r>
              <a:rPr lang="el-GR" dirty="0">
                <a:solidFill>
                  <a:srgbClr val="FFFF00"/>
                </a:solidFill>
                <a:latin typeface="Palatino Linotype" pitchFamily="18" charset="0"/>
              </a:rPr>
              <a:t>ὦ ἄνδρες </a:t>
            </a:r>
            <a:r>
              <a:rPr lang="el-GR" dirty="0" smtClean="0">
                <a:solidFill>
                  <a:srgbClr val="FFFF00"/>
                </a:solidFill>
                <a:latin typeface="Palatino Linotype" pitchFamily="18" charset="0"/>
              </a:rPr>
              <a:t>δικασταί</a:t>
            </a:r>
            <a:r>
              <a:rPr lang="en-US" dirty="0" smtClean="0">
                <a:solidFill>
                  <a:schemeClr val="bg1"/>
                </a:solidFill>
                <a:latin typeface="Times New Roman" pitchFamily="18" charset="0"/>
                <a:cs typeface="Times New Roman" pitchFamily="18" charset="0"/>
              </a:rPr>
              <a:t> “jurymen” </a:t>
            </a:r>
          </a:p>
          <a:p>
            <a:pPr algn="ctr"/>
            <a:r>
              <a:rPr lang="en-US" dirty="0" smtClean="0">
                <a:solidFill>
                  <a:schemeClr val="bg1"/>
                </a:solidFill>
                <a:latin typeface="Times New Roman" pitchFamily="18" charset="0"/>
                <a:cs typeface="Times New Roman" pitchFamily="18" charset="0"/>
              </a:rPr>
              <a:t>(the standard way of addressing the jury)</a:t>
            </a:r>
            <a:endParaRPr lang="en-US" dirty="0">
              <a:solidFill>
                <a:srgbClr val="FFFF00"/>
              </a:solidFill>
              <a:latin typeface="Palatino Linotype" pitchFamily="18" charset="0"/>
            </a:endParaRPr>
          </a:p>
        </p:txBody>
      </p:sp>
    </p:spTree>
    <p:extLst>
      <p:ext uri="{BB962C8B-B14F-4D97-AF65-F5344CB8AC3E}">
        <p14:creationId xmlns:p14="http://schemas.microsoft.com/office/powerpoint/2010/main" val="16055804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Greeks enjoyed the performance of legal speeches. Such performances could include speeches delivered as if they were part of famous episodes from mythology. In this one, the hero Odysseus is prosecuting a man named </a:t>
            </a:r>
            <a:r>
              <a:rPr lang="en-US" sz="2000" dirty="0" err="1" smtClean="0">
                <a:solidFill>
                  <a:schemeClr val="bg1"/>
                </a:solidFill>
                <a:latin typeface="Times New Roman" pitchFamily="18" charset="0"/>
                <a:cs typeface="Times New Roman" pitchFamily="18" charset="0"/>
              </a:rPr>
              <a:t>Palamedes</a:t>
            </a:r>
            <a:r>
              <a:rPr lang="en-US" sz="2000" dirty="0" smtClean="0">
                <a:solidFill>
                  <a:schemeClr val="bg1"/>
                </a:solidFill>
                <a:latin typeface="Times New Roman" pitchFamily="18" charset="0"/>
                <a:cs typeface="Times New Roman" pitchFamily="18" charset="0"/>
              </a:rPr>
              <a:t> for treason and theft during the Trojan War. Here he says </a:t>
            </a:r>
            <a:r>
              <a:rPr lang="en-US" sz="2000" dirty="0" err="1" smtClean="0">
                <a:solidFill>
                  <a:schemeClr val="bg1"/>
                </a:solidFill>
                <a:latin typeface="Times New Roman" pitchFamily="18" charset="0"/>
                <a:cs typeface="Times New Roman" pitchFamily="18" charset="0"/>
              </a:rPr>
              <a:t>Palamedes</a:t>
            </a:r>
            <a:r>
              <a:rPr lang="en-US" sz="2000" dirty="0" smtClean="0">
                <a:solidFill>
                  <a:schemeClr val="bg1"/>
                </a:solidFill>
                <a:latin typeface="Times New Roman" pitchFamily="18" charset="0"/>
                <a:cs typeface="Times New Roman" pitchFamily="18" charset="0"/>
              </a:rPr>
              <a:t> embezzled money for himself and: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Ἀγαμέμνονι</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ἀποδίδωσι </a:t>
            </a:r>
            <a:r>
              <a:rPr lang="el-GR" sz="2400" dirty="0">
                <a:solidFill>
                  <a:schemeClr val="bg1"/>
                </a:solidFill>
                <a:latin typeface="Palatino Linotype" pitchFamily="18" charset="0"/>
                <a:cs typeface="Times New Roman" pitchFamily="18" charset="0"/>
              </a:rPr>
              <a:t>χαλκοῦν </a:t>
            </a:r>
            <a:r>
              <a:rPr lang="el-GR" sz="2400" dirty="0" smtClean="0">
                <a:solidFill>
                  <a:schemeClr val="bg1"/>
                </a:solidFill>
                <a:latin typeface="Palatino Linotype" pitchFamily="18" charset="0"/>
                <a:cs typeface="Times New Roman" pitchFamily="18" charset="0"/>
              </a:rPr>
              <a:t>θώρακα</a:t>
            </a:r>
            <a:r>
              <a:rPr lang="en-US" sz="2400" dirty="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err="1" smtClean="0">
                <a:solidFill>
                  <a:schemeClr val="bg1"/>
                </a:solidFill>
                <a:latin typeface="Times New Roman" pitchFamily="18" charset="0"/>
                <a:cs typeface="Times New Roman" pitchFamily="18" charset="0"/>
              </a:rPr>
              <a:t>Alcidamas</a:t>
            </a:r>
            <a:r>
              <a:rPr lang="en-US" sz="2000" dirty="0" smtClean="0">
                <a:solidFill>
                  <a:schemeClr val="bg1"/>
                </a:solidFill>
                <a:latin typeface="Times New Roman" pitchFamily="18" charset="0"/>
                <a:cs typeface="Times New Roman" pitchFamily="18" charset="0"/>
              </a:rPr>
              <a:t> 2.21.107</a:t>
            </a:r>
          </a:p>
        </p:txBody>
      </p:sp>
      <p:sp>
        <p:nvSpPr>
          <p:cNvPr id="5" name="TextBox 4"/>
          <p:cNvSpPr txBox="1"/>
          <p:nvPr/>
        </p:nvSpPr>
        <p:spPr>
          <a:xfrm>
            <a:off x="0" y="6150114"/>
            <a:ext cx="4881144" cy="707886"/>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Ἀγαμέμνων</a:t>
            </a:r>
            <a:r>
              <a:rPr lang="en-US" sz="2000" dirty="0" smtClean="0">
                <a:solidFill>
                  <a:srgbClr val="FFFF00"/>
                </a:solidFill>
                <a:latin typeface="Palatino Linotype" pitchFamily="18" charset="0"/>
                <a:cs typeface="Times New Roman" pitchFamily="18" charset="0"/>
              </a:rPr>
              <a:t> </a:t>
            </a:r>
            <a:r>
              <a:rPr lang="el-GR" sz="2000" dirty="0">
                <a:solidFill>
                  <a:srgbClr val="FFFF00"/>
                </a:solidFill>
                <a:latin typeface="Palatino Linotype" pitchFamily="18" charset="0"/>
                <a:cs typeface="Times New Roman" pitchFamily="18" charset="0"/>
              </a:rPr>
              <a:t>–ονος ὁ </a:t>
            </a:r>
            <a:r>
              <a:rPr lang="en-US" sz="2000" dirty="0" smtClean="0">
                <a:solidFill>
                  <a:schemeClr val="bg1"/>
                </a:solidFill>
                <a:latin typeface="Times New Roman" pitchFamily="18" charset="0"/>
                <a:cs typeface="Times New Roman" pitchFamily="18" charset="0"/>
              </a:rPr>
              <a:t>Agamemnon </a:t>
            </a:r>
          </a:p>
          <a:p>
            <a:pPr>
              <a:defRPr/>
            </a:pPr>
            <a:r>
              <a:rPr lang="en-US" sz="2000" dirty="0" smtClean="0">
                <a:solidFill>
                  <a:schemeClr val="bg1"/>
                </a:solidFill>
                <a:latin typeface="Times New Roman" pitchFamily="18" charset="0"/>
                <a:cs typeface="Times New Roman" pitchFamily="18" charset="0"/>
              </a:rPr>
              <a:t>(leader of the Greek troops in the Trojan War)</a:t>
            </a:r>
          </a:p>
        </p:txBody>
      </p:sp>
      <p:sp>
        <p:nvSpPr>
          <p:cNvPr id="6" name="TextBox 5"/>
          <p:cNvSpPr txBox="1"/>
          <p:nvPr/>
        </p:nvSpPr>
        <p:spPr>
          <a:xfrm>
            <a:off x="5278062" y="6126531"/>
            <a:ext cx="3858749" cy="707886"/>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θῶραξ</a:t>
            </a:r>
            <a:r>
              <a:rPr lang="en-US" sz="2000" dirty="0">
                <a:solidFill>
                  <a:srgbClr val="FFFF00"/>
                </a:solidFill>
                <a:latin typeface="Palatino Linotype" pitchFamily="18" charset="0"/>
                <a:cs typeface="Times New Roman" pitchFamily="18" charset="0"/>
              </a:rPr>
              <a:t> </a:t>
            </a:r>
            <a:r>
              <a:rPr lang="el-GR" sz="2000" dirty="0">
                <a:solidFill>
                  <a:srgbClr val="FFFF00"/>
                </a:solidFill>
                <a:latin typeface="Palatino Linotype" pitchFamily="18" charset="0"/>
                <a:cs typeface="Times New Roman" pitchFamily="18" charset="0"/>
              </a:rPr>
              <a:t>–ακος ὁ </a:t>
            </a:r>
            <a:r>
              <a:rPr lang="en-US" sz="2000" dirty="0">
                <a:solidFill>
                  <a:schemeClr val="bg1"/>
                </a:solidFill>
                <a:latin typeface="Times New Roman" pitchFamily="18" charset="0"/>
                <a:cs typeface="Times New Roman" pitchFamily="18" charset="0"/>
              </a:rPr>
              <a:t>breast, </a:t>
            </a:r>
            <a:r>
              <a:rPr lang="en-US" sz="2000" dirty="0" smtClean="0">
                <a:solidFill>
                  <a:schemeClr val="bg1"/>
                </a:solidFill>
                <a:latin typeface="Times New Roman" pitchFamily="18" charset="0"/>
                <a:cs typeface="Times New Roman" pitchFamily="18" charset="0"/>
              </a:rPr>
              <a:t>breastplate</a:t>
            </a:r>
            <a:endParaRPr lang="en-US" sz="2000" dirty="0" smtClean="0">
              <a:solidFill>
                <a:srgbClr val="FFFF00"/>
              </a:solidFill>
              <a:latin typeface="Palatino Linotype"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χαλκοῦν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anose="02040502050505030304"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bronze</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821882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Euripides wrote many turbulent tragedies and is reported to have lived a comparably turbulent life. During his career, he seems to have generated controversy with his plays, an artist both captivating and disturbing. </a:t>
            </a:r>
          </a:p>
          <a:p>
            <a:pPr>
              <a:defRPr/>
            </a:pPr>
            <a:r>
              <a:rPr lang="en-US" sz="2400" dirty="0">
                <a:solidFill>
                  <a:schemeClr val="bg1"/>
                </a:solidFill>
                <a:latin typeface="Times New Roman" pitchFamily="18" charset="0"/>
                <a:cs typeface="Times New Roman" pitchFamily="18" charset="0"/>
              </a:rPr>
              <a:t>Reportedly, Euripides left his native Athens in his last years and took up residence with the king of Macedon, </a:t>
            </a:r>
            <a:r>
              <a:rPr lang="en-US" sz="2400" dirty="0" err="1">
                <a:solidFill>
                  <a:schemeClr val="bg1"/>
                </a:solidFill>
                <a:latin typeface="Times New Roman" pitchFamily="18" charset="0"/>
                <a:cs typeface="Times New Roman" pitchFamily="18" charset="0"/>
              </a:rPr>
              <a:t>Archelaus</a:t>
            </a:r>
            <a:r>
              <a:rPr lang="en-US" sz="2400" dirty="0">
                <a:solidFill>
                  <a:schemeClr val="bg1"/>
                </a:solidFill>
                <a:latin typeface="Times New Roman" pitchFamily="18" charset="0"/>
                <a:cs typeface="Times New Roman" pitchFamily="18" charset="0"/>
              </a:rPr>
              <a:t>. Whether this is true or not is impossible to determine now, but he did write a tragedy about </a:t>
            </a:r>
            <a:r>
              <a:rPr lang="en-US" sz="2400" dirty="0" err="1">
                <a:solidFill>
                  <a:schemeClr val="bg1"/>
                </a:solidFill>
                <a:latin typeface="Times New Roman" pitchFamily="18" charset="0"/>
                <a:cs typeface="Times New Roman" pitchFamily="18" charset="0"/>
              </a:rPr>
              <a:t>Archelaus</a:t>
            </a:r>
            <a:r>
              <a:rPr lang="en-US" sz="2400" dirty="0">
                <a:solidFill>
                  <a:schemeClr val="bg1"/>
                </a:solidFill>
                <a:latin typeface="Times New Roman" pitchFamily="18" charset="0"/>
                <a:cs typeface="Times New Roman" pitchFamily="18" charset="0"/>
              </a:rPr>
              <a:t>’ mythological ancestors which seems to favor the monarch’s genealogy. </a:t>
            </a:r>
          </a:p>
          <a:p>
            <a:pPr>
              <a:defRPr/>
            </a:pPr>
            <a:r>
              <a:rPr lang="en-US" sz="2400" dirty="0">
                <a:solidFill>
                  <a:schemeClr val="bg1"/>
                </a:solidFill>
                <a:latin typeface="Times New Roman" pitchFamily="18" charset="0"/>
                <a:cs typeface="Times New Roman" pitchFamily="18" charset="0"/>
              </a:rPr>
              <a:t>This play was about the heroic exploits of a grandson of Hercules, also named </a:t>
            </a:r>
            <a:r>
              <a:rPr lang="en-US" sz="2400" dirty="0" err="1">
                <a:solidFill>
                  <a:schemeClr val="bg1"/>
                </a:solidFill>
                <a:latin typeface="Times New Roman" pitchFamily="18" charset="0"/>
                <a:cs typeface="Times New Roman" pitchFamily="18" charset="0"/>
              </a:rPr>
              <a:t>Archelaus</a:t>
            </a:r>
            <a:r>
              <a:rPr lang="en-US" sz="2400" dirty="0">
                <a:solidFill>
                  <a:schemeClr val="bg1"/>
                </a:solidFill>
                <a:latin typeface="Times New Roman" pitchFamily="18" charset="0"/>
                <a:cs typeface="Times New Roman" pitchFamily="18" charset="0"/>
              </a:rPr>
              <a:t>. </a:t>
            </a:r>
          </a:p>
        </p:txBody>
      </p:sp>
    </p:spTree>
    <p:extLst>
      <p:ext uri="{BB962C8B-B14F-4D97-AF65-F5344CB8AC3E}">
        <p14:creationId xmlns:p14="http://schemas.microsoft.com/office/powerpoint/2010/main" val="485785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0772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In the beginning of the play, </a:t>
            </a:r>
            <a:r>
              <a:rPr lang="en-US" sz="2000" dirty="0" err="1" smtClean="0">
                <a:solidFill>
                  <a:schemeClr val="bg1"/>
                </a:solidFill>
                <a:latin typeface="Times New Roman" pitchFamily="18" charset="0"/>
                <a:cs typeface="Times New Roman" pitchFamily="18" charset="0"/>
              </a:rPr>
              <a:t>Archelaus</a:t>
            </a:r>
            <a:r>
              <a:rPr lang="en-US" sz="2000" dirty="0" smtClean="0">
                <a:solidFill>
                  <a:schemeClr val="bg1"/>
                </a:solidFill>
                <a:latin typeface="Times New Roman" pitchFamily="18" charset="0"/>
                <a:cs typeface="Times New Roman" pitchFamily="18" charset="0"/>
              </a:rPr>
              <a:t> narrates his family history. Hercules had a son </a:t>
            </a:r>
            <a:r>
              <a:rPr lang="en-US" sz="2000" dirty="0" err="1" smtClean="0">
                <a:solidFill>
                  <a:schemeClr val="bg1"/>
                </a:solidFill>
                <a:latin typeface="Times New Roman" pitchFamily="18" charset="0"/>
                <a:cs typeface="Times New Roman" pitchFamily="18" charset="0"/>
              </a:rPr>
              <a:t>Hyllus</a:t>
            </a:r>
            <a:r>
              <a:rPr lang="en-US" sz="2000" dirty="0" smtClean="0">
                <a:solidFill>
                  <a:schemeClr val="bg1"/>
                </a:solidFill>
                <a:latin typeface="Times New Roman" pitchFamily="18" charset="0"/>
                <a:cs typeface="Times New Roman" pitchFamily="18" charset="0"/>
              </a:rPr>
              <a:t>, who had a son </a:t>
            </a:r>
            <a:r>
              <a:rPr lang="en-US" sz="2000" dirty="0" err="1" smtClean="0">
                <a:solidFill>
                  <a:schemeClr val="bg1"/>
                </a:solidFill>
                <a:latin typeface="Times New Roman" pitchFamily="18" charset="0"/>
                <a:cs typeface="Times New Roman" pitchFamily="18" charset="0"/>
              </a:rPr>
              <a:t>Temenus</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Temenus</a:t>
            </a:r>
            <a:r>
              <a:rPr lang="en-US" sz="2000" dirty="0" smtClean="0">
                <a:solidFill>
                  <a:schemeClr val="bg1"/>
                </a:solidFill>
                <a:latin typeface="Times New Roman" pitchFamily="18" charset="0"/>
                <a:cs typeface="Times New Roman" pitchFamily="18" charset="0"/>
              </a:rPr>
              <a:t> had no children, so he consulted the priestess of Zeus, who told him: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Ζεύς </a:t>
            </a:r>
            <a:r>
              <a:rPr lang="el-GR" sz="2400" dirty="0" smtClean="0">
                <a:solidFill>
                  <a:schemeClr val="bg1"/>
                </a:solidFill>
                <a:latin typeface="Palatino Linotype" pitchFamily="18" charset="0"/>
                <a:cs typeface="Times New Roman" pitchFamily="18" charset="0"/>
              </a:rPr>
              <a:t>σοι </a:t>
            </a:r>
            <a:r>
              <a:rPr lang="el-GR" sz="2400" dirty="0">
                <a:solidFill>
                  <a:schemeClr val="bg1"/>
                </a:solidFill>
                <a:latin typeface="Palatino Linotype" pitchFamily="18" charset="0"/>
                <a:cs typeface="Times New Roman" pitchFamily="18" charset="0"/>
              </a:rPr>
              <a:t>δίδωσι παῖδ’, </a:t>
            </a:r>
            <a:r>
              <a:rPr lang="en-US" sz="2400" dirty="0" smtClean="0">
                <a:solidFill>
                  <a:schemeClr val="bg1"/>
                </a:solidFill>
                <a:latin typeface="Palatino Linotype"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 </a:t>
            </a:r>
          </a:p>
          <a:p>
            <a:pPr marL="400050" lvl="1" indent="0" algn="r">
              <a:buNone/>
              <a:defRPr/>
            </a:pPr>
            <a:r>
              <a:rPr lang="en-US" sz="2400" dirty="0" smtClean="0">
                <a:solidFill>
                  <a:schemeClr val="bg1"/>
                </a:solidFill>
                <a:latin typeface="Times New Roman" pitchFamily="18" charset="0"/>
                <a:cs typeface="Times New Roman" pitchFamily="18" charset="0"/>
              </a:rPr>
              <a:t>					</a:t>
            </a:r>
            <a:r>
              <a:rPr lang="en-US" sz="2000" i="1" dirty="0" err="1" smtClean="0">
                <a:solidFill>
                  <a:schemeClr val="bg1"/>
                </a:solidFill>
                <a:latin typeface="Times New Roman" pitchFamily="18" charset="0"/>
                <a:cs typeface="Times New Roman" pitchFamily="18" charset="0"/>
              </a:rPr>
              <a:t>Archelaus</a:t>
            </a:r>
            <a:r>
              <a:rPr lang="en-US" sz="2000" i="1"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fr.</a:t>
            </a:r>
            <a:r>
              <a:rPr lang="en-US" sz="2000" dirty="0" smtClean="0">
                <a:solidFill>
                  <a:schemeClr val="bg1"/>
                </a:solidFill>
                <a:latin typeface="Times New Roman" pitchFamily="18" charset="0"/>
                <a:cs typeface="Times New Roman" pitchFamily="18" charset="0"/>
              </a:rPr>
              <a:t> 228a.24 </a:t>
            </a:r>
            <a:endParaRPr lang="en-US" sz="2400" dirty="0" smtClean="0">
              <a:solidFill>
                <a:schemeClr val="bg1"/>
              </a:solidFill>
              <a:latin typeface="Times New Roman" pitchFamily="18" charset="0"/>
              <a:cs typeface="Times New Roman" pitchFamily="18" charset="0"/>
            </a:endParaRPr>
          </a:p>
          <a:p>
            <a:pPr marL="400050" lvl="1"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n-US" sz="2000" dirty="0" smtClean="0">
                <a:solidFill>
                  <a:schemeClr val="bg1"/>
                </a:solidFill>
                <a:latin typeface="Times New Roman" pitchFamily="18" charset="0"/>
                <a:cs typeface="Times New Roman" pitchFamily="18" charset="0"/>
              </a:rPr>
              <a:t>This child will turn out to be </a:t>
            </a:r>
            <a:r>
              <a:rPr lang="en-US" sz="2000" dirty="0" err="1" smtClean="0">
                <a:solidFill>
                  <a:schemeClr val="bg1"/>
                </a:solidFill>
                <a:latin typeface="Times New Roman" pitchFamily="18" charset="0"/>
                <a:cs typeface="Times New Roman" pitchFamily="18" charset="0"/>
              </a:rPr>
              <a:t>Archelaus</a:t>
            </a:r>
            <a:r>
              <a:rPr lang="en-US" sz="2000" dirty="0" smtClean="0">
                <a:solidFill>
                  <a:schemeClr val="bg1"/>
                </a:solidFill>
                <a:latin typeface="Times New Roman" pitchFamily="18" charset="0"/>
                <a:cs typeface="Times New Roman" pitchFamily="18" charset="0"/>
              </a:rPr>
              <a:t> himself. </a:t>
            </a:r>
          </a:p>
        </p:txBody>
      </p:sp>
      <p:sp>
        <p:nvSpPr>
          <p:cNvPr id="4" name="TextBox 3"/>
          <p:cNvSpPr txBox="1"/>
          <p:nvPr/>
        </p:nvSpPr>
        <p:spPr>
          <a:xfrm>
            <a:off x="0" y="6468421"/>
            <a:ext cx="2225289"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Ζεύς,</a:t>
            </a:r>
            <a:r>
              <a:rPr lang="en-US" sz="2000" dirty="0" smtClean="0">
                <a:solidFill>
                  <a:srgbClr val="FFFF00"/>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Διός ὁ </a:t>
            </a:r>
            <a:r>
              <a:rPr lang="en-US" sz="2000" dirty="0" smtClean="0">
                <a:solidFill>
                  <a:schemeClr val="bg1"/>
                </a:solidFill>
                <a:latin typeface="Times New Roman" pitchFamily="18" charset="0"/>
                <a:cs typeface="Times New Roman" pitchFamily="18" charset="0"/>
              </a:rPr>
              <a:t>Zeus </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7281563" y="6123057"/>
            <a:ext cx="1845377" cy="707886"/>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παῖδ</a:t>
            </a:r>
            <a:r>
              <a:rPr lang="el-GR"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παῖδα</a:t>
            </a:r>
          </a:p>
          <a:p>
            <a:pPr>
              <a:defRPr/>
            </a:pPr>
            <a:r>
              <a:rPr lang="el-GR" sz="2000" dirty="0">
                <a:solidFill>
                  <a:srgbClr val="FFFF00"/>
                </a:solidFill>
                <a:latin typeface="Palatino Linotype" pitchFamily="18" charset="0"/>
                <a:cs typeface="Times New Roman" pitchFamily="18" charset="0"/>
              </a:rPr>
              <a:t>σοι</a:t>
            </a:r>
            <a:r>
              <a:rPr lang="el-GR"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dat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you</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8218208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0772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Along with Aeschylus and Euripides, Sophocles is the third and final of the three great writers of Greek tragedy. Here a character declares his allegiance to the king of the gods.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Ζεὺς </a:t>
            </a:r>
            <a:r>
              <a:rPr lang="el-GR" sz="2400" dirty="0">
                <a:solidFill>
                  <a:schemeClr val="bg1"/>
                </a:solidFill>
                <a:latin typeface="Palatino Linotype" pitchFamily="18" charset="0"/>
                <a:cs typeface="Times New Roman" pitchFamily="18" charset="0"/>
              </a:rPr>
              <a:t>ἐμὸς </a:t>
            </a:r>
            <a:r>
              <a:rPr lang="el-GR" sz="2400" dirty="0" smtClean="0">
                <a:solidFill>
                  <a:schemeClr val="bg1"/>
                </a:solidFill>
                <a:latin typeface="Palatino Linotype" pitchFamily="18" charset="0"/>
                <a:cs typeface="Times New Roman" pitchFamily="18" charset="0"/>
              </a:rPr>
              <a:t>ἄρχων</a:t>
            </a:r>
            <a:r>
              <a:rPr lang="en-US" sz="2400" dirty="0" smtClean="0">
                <a:solidFill>
                  <a:schemeClr val="bg1"/>
                </a:solidFill>
                <a:latin typeface="Palatino Linotype" pitchFamily="18" charset="0"/>
                <a:cs typeface="Times New Roman" pitchFamily="18" charset="0"/>
              </a:rPr>
              <a:t> </a:t>
            </a:r>
            <a:r>
              <a:rPr lang="en-US" sz="2400" dirty="0" smtClean="0">
                <a:solidFill>
                  <a:schemeClr val="bg1">
                    <a:lumMod val="65000"/>
                  </a:schemeClr>
                </a:solidFill>
                <a:latin typeface="Palatino Linotype" pitchFamily="18" charset="0"/>
                <a:cs typeface="Times New Roman" pitchFamily="18" charset="0"/>
              </a:rPr>
              <a:t>(</a:t>
            </a:r>
            <a:r>
              <a:rPr lang="el-GR" sz="2400" dirty="0" smtClean="0">
                <a:solidFill>
                  <a:schemeClr val="bg1">
                    <a:lumMod val="65000"/>
                  </a:schemeClr>
                </a:solidFill>
                <a:latin typeface="Palatino Linotype" pitchFamily="18" charset="0"/>
                <a:cs typeface="Times New Roman" pitchFamily="18" charset="0"/>
              </a:rPr>
              <a:t>ἐστίν</a:t>
            </a:r>
            <a:r>
              <a:rPr lang="en-US" sz="2400" dirty="0" smtClean="0">
                <a:solidFill>
                  <a:schemeClr val="bg1">
                    <a:lumMod val="65000"/>
                  </a:schemeClr>
                </a:solidFill>
                <a:latin typeface="Palatino Linotype" pitchFamily="18" charset="0"/>
                <a:cs typeface="Times New Roman" pitchFamily="18" charset="0"/>
              </a:rPr>
              <a:t>)</a:t>
            </a:r>
            <a:r>
              <a:rPr lang="el-GR" sz="2400" dirty="0" smtClean="0">
                <a:solidFill>
                  <a:schemeClr val="bg1">
                    <a:lumMod val="65000"/>
                  </a:schemeClr>
                </a:solidFill>
                <a:latin typeface="Palatino Linotype" pitchFamily="18" charset="0"/>
                <a:cs typeface="Times New Roman" pitchFamily="18" charset="0"/>
              </a:rPr>
              <a:t> </a:t>
            </a:r>
            <a:endParaRPr lang="en-US" sz="2400" dirty="0" smtClean="0">
              <a:solidFill>
                <a:schemeClr val="bg1">
                  <a:lumMod val="65000"/>
                </a:schemeClr>
              </a:solidFill>
              <a:latin typeface="Palatino Linotype" pitchFamily="18" charset="0"/>
              <a:cs typeface="Times New Roman" pitchFamily="18" charset="0"/>
            </a:endParaRPr>
          </a:p>
          <a:p>
            <a:pPr marL="400050" lvl="1" indent="0" algn="r">
              <a:buNone/>
              <a:defRPr/>
            </a:pPr>
            <a:r>
              <a:rPr lang="en-US" sz="2000" dirty="0" err="1" smtClean="0">
                <a:solidFill>
                  <a:schemeClr val="bg1"/>
                </a:solidFill>
                <a:latin typeface="Times New Roman" pitchFamily="18" charset="0"/>
                <a:cs typeface="Times New Roman" pitchFamily="18" charset="0"/>
              </a:rPr>
              <a:t>fr.</a:t>
            </a:r>
            <a:r>
              <a:rPr lang="en-US" sz="2000" dirty="0" smtClean="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755</a:t>
            </a:r>
            <a:r>
              <a:rPr lang="en-US" sz="2000" dirty="0" smtClean="0">
                <a:solidFill>
                  <a:schemeClr val="bg1"/>
                </a:solidFill>
                <a:latin typeface="Times New Roman" pitchFamily="18" charset="0"/>
                <a:cs typeface="Times New Roman" pitchFamily="18" charset="0"/>
              </a:rPr>
              <a:t> </a:t>
            </a:r>
          </a:p>
          <a:p>
            <a:pPr marL="400050" lvl="1" indent="0">
              <a:buNone/>
              <a:defRPr/>
            </a:pPr>
            <a:endParaRPr lang="en-US" sz="2400" dirty="0" smtClean="0">
              <a:solidFill>
                <a:schemeClr val="bg1"/>
              </a:solidFill>
              <a:latin typeface="Times New Roman" pitchFamily="18" charset="0"/>
              <a:cs typeface="Times New Roman" pitchFamily="18" charset="0"/>
            </a:endParaRPr>
          </a:p>
        </p:txBody>
      </p:sp>
      <p:sp>
        <p:nvSpPr>
          <p:cNvPr id="4" name="TextBox 3"/>
          <p:cNvSpPr txBox="1"/>
          <p:nvPr/>
        </p:nvSpPr>
        <p:spPr>
          <a:xfrm>
            <a:off x="0" y="6468421"/>
            <a:ext cx="2225289" cy="400110"/>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Ζεύς,</a:t>
            </a:r>
            <a:r>
              <a:rPr lang="en-US" sz="2000" dirty="0" smtClean="0">
                <a:solidFill>
                  <a:srgbClr val="FFFF00"/>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Διός ὁ </a:t>
            </a:r>
            <a:r>
              <a:rPr lang="en-US" sz="2000" dirty="0" smtClean="0">
                <a:solidFill>
                  <a:schemeClr val="bg1"/>
                </a:solidFill>
                <a:latin typeface="Times New Roman" pitchFamily="18" charset="0"/>
                <a:cs typeface="Times New Roman" pitchFamily="18" charset="0"/>
              </a:rPr>
              <a:t>Zeus </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7032525" y="6457890"/>
            <a:ext cx="2111475"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ἐμός </a:t>
            </a:r>
            <a:r>
              <a:rPr lang="en-US" sz="2000" dirty="0" smtClean="0">
                <a:solidFill>
                  <a:schemeClr val="bg1"/>
                </a:solidFill>
                <a:latin typeface="Times New Roman" pitchFamily="18" charset="0"/>
                <a:cs typeface="Times New Roman" pitchFamily="18" charset="0"/>
              </a:rPr>
              <a:t>(nom </a:t>
            </a:r>
            <a:r>
              <a:rPr lang="en-US" sz="2000" dirty="0" err="1">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my</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8530176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The school of the philosopher Aristotle, the Lyceum, was also a </a:t>
            </a:r>
            <a:r>
              <a:rPr lang="en-US" sz="2000" dirty="0">
                <a:solidFill>
                  <a:schemeClr val="bg1"/>
                </a:solidFill>
                <a:latin typeface="Times New Roman" pitchFamily="18" charset="0"/>
                <a:cs typeface="Times New Roman" pitchFamily="18" charset="0"/>
              </a:rPr>
              <a:t>research institution </a:t>
            </a:r>
            <a:r>
              <a:rPr lang="en-US" sz="2000" dirty="0" smtClean="0">
                <a:solidFill>
                  <a:schemeClr val="bg1"/>
                </a:solidFill>
                <a:latin typeface="Times New Roman" pitchFamily="18" charset="0"/>
                <a:cs typeface="Times New Roman" pitchFamily="18" charset="0"/>
              </a:rPr>
              <a:t>and archive. Among other things, they collected political documents from around the Greek world. This comes from a passage describing how the Cretans conducted royal banquets: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Κρῆτες...τῷ ἄρχοντι διδόασι </a:t>
            </a:r>
            <a:r>
              <a:rPr lang="el-GR" sz="2400" dirty="0" smtClean="0">
                <a:solidFill>
                  <a:schemeClr val="bg1"/>
                </a:solidFill>
                <a:latin typeface="Palatino Linotype" pitchFamily="18" charset="0"/>
                <a:cs typeface="Times New Roman" pitchFamily="18" charset="0"/>
              </a:rPr>
              <a:t>δ μοίρας</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Aristotle </a:t>
            </a:r>
            <a:r>
              <a:rPr lang="en-US" sz="2000" dirty="0" err="1" smtClean="0">
                <a:solidFill>
                  <a:schemeClr val="bg1"/>
                </a:solidFill>
                <a:latin typeface="Times New Roman" pitchFamily="18" charset="0"/>
                <a:cs typeface="Times New Roman" pitchFamily="18" charset="0"/>
              </a:rPr>
              <a:t>fr.</a:t>
            </a:r>
            <a:r>
              <a:rPr lang="en-US" sz="2000" dirty="0" smtClean="0">
                <a:solidFill>
                  <a:schemeClr val="bg1"/>
                </a:solidFill>
                <a:latin typeface="Times New Roman" pitchFamily="18" charset="0"/>
                <a:cs typeface="Times New Roman" pitchFamily="18" charset="0"/>
              </a:rPr>
              <a:t> 611.95-97</a:t>
            </a:r>
          </a:p>
        </p:txBody>
      </p:sp>
      <p:sp>
        <p:nvSpPr>
          <p:cNvPr id="5" name="TextBox 4"/>
          <p:cNvSpPr txBox="1"/>
          <p:nvPr/>
        </p:nvSpPr>
        <p:spPr>
          <a:xfrm>
            <a:off x="5638800" y="6457890"/>
            <a:ext cx="3505200"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μοίρας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portions, shares</a:t>
            </a:r>
          </a:p>
        </p:txBody>
      </p:sp>
      <p:sp>
        <p:nvSpPr>
          <p:cNvPr id="7" name="TextBox 6"/>
          <p:cNvSpPr txBox="1"/>
          <p:nvPr/>
        </p:nvSpPr>
        <p:spPr>
          <a:xfrm>
            <a:off x="0" y="6447826"/>
            <a:ext cx="718466"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δ </a:t>
            </a:r>
            <a:r>
              <a:rPr lang="en-US" sz="2000" dirty="0" smtClean="0">
                <a:solidFill>
                  <a:schemeClr val="bg1"/>
                </a:solidFill>
                <a:latin typeface="Times New Roman" pitchFamily="18" charset="0"/>
                <a:cs typeface="Times New Roman" pitchFamily="18" charset="0"/>
              </a:rPr>
              <a:t>= 4</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89828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All the sentences here come from Classical Athenian Greek writings from the fifth and fourth centuries BC. They are unchanged, except where … indicates a short omission. </a:t>
            </a:r>
          </a:p>
          <a:p>
            <a:pPr>
              <a:defRPr/>
            </a:pPr>
            <a:r>
              <a:rPr lang="en-US" sz="2400" dirty="0" smtClean="0">
                <a:solidFill>
                  <a:schemeClr val="bg1"/>
                </a:solidFill>
                <a:latin typeface="Times New Roman" pitchFamily="18" charset="0"/>
                <a:cs typeface="Times New Roman" pitchFamily="18" charset="0"/>
              </a:rPr>
              <a:t>There are brief introductions the first time that an author is quoted and information that provides context for the quotation. </a:t>
            </a:r>
          </a:p>
          <a:p>
            <a:pPr>
              <a:defRPr/>
            </a:pPr>
            <a:r>
              <a:rPr lang="en-US" sz="2400" dirty="0" smtClean="0">
                <a:solidFill>
                  <a:schemeClr val="bg1"/>
                </a:solidFill>
                <a:latin typeface="Times New Roman" pitchFamily="18" charset="0"/>
                <a:cs typeface="Times New Roman" pitchFamily="18" charset="0"/>
              </a:rPr>
              <a:t>At the bottom of each slide are vocabulary entries and notes. These supply vocabulary and information for any words that have not yet appeared in the required vocabulary.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8578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In conversation, ancient Greeks could respond to questions or requests with a single, one-word answer in the form of a verb. </a:t>
            </a:r>
          </a:p>
          <a:p>
            <a:pPr>
              <a:defRPr/>
            </a:pPr>
            <a:r>
              <a:rPr lang="en-US" sz="2400" dirty="0" smtClean="0">
                <a:solidFill>
                  <a:schemeClr val="bg1"/>
                </a:solidFill>
                <a:latin typeface="Times New Roman" pitchFamily="18" charset="0"/>
                <a:cs typeface="Times New Roman" pitchFamily="18" charset="0"/>
              </a:rPr>
              <a:t>The first example here comes from the play </a:t>
            </a:r>
            <a:r>
              <a:rPr lang="en-US" sz="2400" i="1" dirty="0" smtClean="0">
                <a:solidFill>
                  <a:schemeClr val="bg1"/>
                </a:solidFill>
                <a:latin typeface="Times New Roman" pitchFamily="18" charset="0"/>
                <a:cs typeface="Times New Roman" pitchFamily="18" charset="0"/>
              </a:rPr>
              <a:t>Prometheus Bound</a:t>
            </a:r>
            <a:r>
              <a:rPr lang="en-US" sz="2400" dirty="0" smtClean="0">
                <a:solidFill>
                  <a:schemeClr val="bg1"/>
                </a:solidFill>
                <a:latin typeface="Times New Roman" pitchFamily="18" charset="0"/>
                <a:cs typeface="Times New Roman" pitchFamily="18" charset="0"/>
              </a:rPr>
              <a:t> by the tragedian Aeschylus. In this scene the god Prometheus is bound to a mountain as a punishment by Zeus, current ruler of the gods. A woman named Io, who has been turned into a cow </a:t>
            </a:r>
            <a:r>
              <a:rPr lang="en-US" sz="2400" dirty="0">
                <a:solidFill>
                  <a:schemeClr val="bg1"/>
                </a:solidFill>
                <a:latin typeface="Times New Roman" pitchFamily="18" charset="0"/>
                <a:cs typeface="Times New Roman" pitchFamily="18" charset="0"/>
              </a:rPr>
              <a:t>by Zeus</a:t>
            </a:r>
            <a:r>
              <a:rPr lang="en-US" sz="2400" dirty="0" smtClean="0">
                <a:solidFill>
                  <a:schemeClr val="bg1"/>
                </a:solidFill>
                <a:latin typeface="Times New Roman" pitchFamily="18" charset="0"/>
                <a:cs typeface="Times New Roman" pitchFamily="18" charset="0"/>
              </a:rPr>
              <a:t>, arrives and the two have a conversation.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48253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9248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Io is wandering all over the earth, tortured by a biting fly. </a:t>
            </a:r>
          </a:p>
          <a:p>
            <a:pPr>
              <a:defRPr/>
            </a:pPr>
            <a:r>
              <a:rPr lang="en-US" sz="2000" dirty="0" smtClean="0">
                <a:solidFill>
                  <a:schemeClr val="bg1"/>
                </a:solidFill>
                <a:latin typeface="Times New Roman" pitchFamily="18" charset="0"/>
                <a:cs typeface="Times New Roman" pitchFamily="18" charset="0"/>
              </a:rPr>
              <a:t>Prometheus explains that he sees the future, but he cannot reveal everything to her. </a:t>
            </a:r>
          </a:p>
          <a:p>
            <a:pPr>
              <a:defRPr/>
            </a:pPr>
            <a:r>
              <a:rPr lang="en-US" sz="2000" dirty="0" smtClean="0">
                <a:solidFill>
                  <a:schemeClr val="bg1"/>
                </a:solidFill>
                <a:latin typeface="Times New Roman" pitchFamily="18" charset="0"/>
                <a:cs typeface="Times New Roman" pitchFamily="18" charset="0"/>
              </a:rPr>
              <a:t>Io requests that Prometheus give (</a:t>
            </a:r>
            <a:r>
              <a:rPr lang="el-GR" sz="2000" dirty="0" smtClean="0">
                <a:solidFill>
                  <a:srgbClr val="FFFF00"/>
                </a:solidFill>
                <a:latin typeface="Times New Roman" pitchFamily="18" charset="0"/>
                <a:cs typeface="Times New Roman" pitchFamily="18" charset="0"/>
              </a:rPr>
              <a:t>δίδου</a:t>
            </a:r>
            <a:r>
              <a:rPr lang="en-US" sz="2000" dirty="0" smtClean="0">
                <a:solidFill>
                  <a:schemeClr val="bg1"/>
                </a:solidFill>
                <a:latin typeface="Times New Roman" pitchFamily="18" charset="0"/>
                <a:cs typeface="Times New Roman" pitchFamily="18" charset="0"/>
              </a:rPr>
              <a:t>, she says) her a choice about what part of the future he will reveal. </a:t>
            </a:r>
          </a:p>
          <a:p>
            <a:pPr>
              <a:defRPr/>
            </a:pPr>
            <a:r>
              <a:rPr lang="en-US" sz="2000" dirty="0" smtClean="0">
                <a:solidFill>
                  <a:schemeClr val="bg1"/>
                </a:solidFill>
                <a:latin typeface="Times New Roman" pitchFamily="18" charset="0"/>
                <a:cs typeface="Times New Roman" pitchFamily="18" charset="0"/>
              </a:rPr>
              <a:t>Prometheus responds: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δίδωμι. </a:t>
            </a:r>
            <a:endParaRPr lang="en-US"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Aeschylus </a:t>
            </a:r>
            <a:r>
              <a:rPr lang="en-US" sz="2000" i="1" dirty="0" smtClean="0">
                <a:solidFill>
                  <a:schemeClr val="bg1"/>
                </a:solidFill>
                <a:latin typeface="Times New Roman" pitchFamily="18" charset="0"/>
                <a:cs typeface="Times New Roman" pitchFamily="18" charset="0"/>
              </a:rPr>
              <a:t>Prometheus Bound </a:t>
            </a:r>
            <a:r>
              <a:rPr lang="en-US" sz="2000" dirty="0" smtClean="0">
                <a:solidFill>
                  <a:schemeClr val="bg1"/>
                </a:solidFill>
                <a:latin typeface="Times New Roman" pitchFamily="18" charset="0"/>
                <a:cs typeface="Times New Roman" pitchFamily="18" charset="0"/>
              </a:rPr>
              <a:t>780</a:t>
            </a:r>
          </a:p>
        </p:txBody>
      </p:sp>
    </p:spTree>
    <p:extLst>
      <p:ext uri="{BB962C8B-B14F-4D97-AF65-F5344CB8AC3E}">
        <p14:creationId xmlns:p14="http://schemas.microsoft.com/office/powerpoint/2010/main" val="1099813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The philosopher Plato wrote most of his works in the form of play scripts or novels, called dialogues. He dramatizes a group of people talking through philosophical problems. He calls this process </a:t>
            </a:r>
            <a:r>
              <a:rPr lang="en-US" sz="2400" i="1" dirty="0" smtClean="0">
                <a:solidFill>
                  <a:schemeClr val="bg1"/>
                </a:solidFill>
                <a:latin typeface="Times New Roman" pitchFamily="18" charset="0"/>
                <a:cs typeface="Times New Roman" pitchFamily="18" charset="0"/>
              </a:rPr>
              <a:t>dialectic</a:t>
            </a:r>
            <a:r>
              <a:rPr lang="en-US" sz="2400" dirty="0" smtClean="0">
                <a:solidFill>
                  <a:schemeClr val="bg1"/>
                </a:solidFill>
                <a:latin typeface="Times New Roman" pitchFamily="18" charset="0"/>
                <a:cs typeface="Times New Roman" pitchFamily="18" charset="0"/>
              </a:rPr>
              <a:t>, wherein someone poses questions and problems, while one or more other people answer the questions or voice objections. Plato argues that this process is the philosopher’s best method for arriving at the truth. </a:t>
            </a:r>
          </a:p>
          <a:p>
            <a:pPr>
              <a:defRPr/>
            </a:pPr>
            <a:r>
              <a:rPr lang="en-US" sz="2400" dirty="0" smtClean="0">
                <a:solidFill>
                  <a:schemeClr val="bg1"/>
                </a:solidFill>
                <a:latin typeface="Times New Roman" pitchFamily="18" charset="0"/>
                <a:cs typeface="Times New Roman" pitchFamily="18" charset="0"/>
              </a:rPr>
              <a:t>The most frequent character in these dialogues is the intellectual Socrates, who famously and notoriously interrogated his fellow Athenians. In Plato’s writings, Socrates poses questions and problems relentlessly to others in a quest to arrive at the truth.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093516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A number of times, Socrates tells someone to take a certain position for the sake of a proof of an argument (commanding </a:t>
            </a:r>
            <a:r>
              <a:rPr lang="el-GR" sz="2400" dirty="0" smtClean="0">
                <a:solidFill>
                  <a:srgbClr val="FFFF00"/>
                </a:solidFill>
                <a:latin typeface="Palatino Linotype" pitchFamily="18" charset="0"/>
                <a:cs typeface="Times New Roman" pitchFamily="18" charset="0"/>
              </a:rPr>
              <a:t>θές</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or the like). </a:t>
            </a:r>
          </a:p>
          <a:p>
            <a:pPr>
              <a:defRPr/>
            </a:pPr>
            <a:r>
              <a:rPr lang="en-US" sz="2400" dirty="0" smtClean="0">
                <a:solidFill>
                  <a:schemeClr val="bg1"/>
                </a:solidFill>
                <a:latin typeface="Times New Roman" pitchFamily="18" charset="0"/>
                <a:cs typeface="Times New Roman" pitchFamily="18" charset="0"/>
              </a:rPr>
              <a:t>To give a quick positive answer, the respondent just says: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τίθημι. </a:t>
            </a:r>
            <a:endParaRPr lang="en-US"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Plato </a:t>
            </a:r>
            <a:r>
              <a:rPr lang="en-US" sz="2000" i="1" dirty="0" smtClean="0">
                <a:solidFill>
                  <a:schemeClr val="bg1"/>
                </a:solidFill>
                <a:latin typeface="Times New Roman" pitchFamily="18" charset="0"/>
                <a:cs typeface="Times New Roman" pitchFamily="18" charset="0"/>
              </a:rPr>
              <a:t>Republic </a:t>
            </a:r>
            <a:r>
              <a:rPr lang="en-US" sz="2000" dirty="0" smtClean="0">
                <a:solidFill>
                  <a:schemeClr val="bg1"/>
                </a:solidFill>
                <a:latin typeface="Times New Roman" pitchFamily="18" charset="0"/>
                <a:cs typeface="Times New Roman" pitchFamily="18" charset="0"/>
              </a:rPr>
              <a:t>510a7, 572d7, </a:t>
            </a:r>
            <a:r>
              <a:rPr lang="en-US" sz="2000" i="1" dirty="0" err="1" smtClean="0">
                <a:solidFill>
                  <a:schemeClr val="bg1"/>
                </a:solidFill>
                <a:latin typeface="Times New Roman" pitchFamily="18" charset="0"/>
                <a:cs typeface="Times New Roman" pitchFamily="18" charset="0"/>
              </a:rPr>
              <a:t>Theataetus</a:t>
            </a:r>
            <a:r>
              <a:rPr lang="en-US" sz="2000" dirty="0" smtClean="0">
                <a:solidFill>
                  <a:schemeClr val="bg1"/>
                </a:solidFill>
                <a:latin typeface="Times New Roman" pitchFamily="18" charset="0"/>
                <a:cs typeface="Times New Roman" pitchFamily="18" charset="0"/>
              </a:rPr>
              <a:t> 191d7</a:t>
            </a: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109791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The Greeks are justifiably famous for inventing theater, the direct ancestor of much cinema and video to this day. </a:t>
            </a:r>
          </a:p>
          <a:p>
            <a:pPr>
              <a:defRPr/>
            </a:pPr>
            <a:r>
              <a:rPr lang="en-US" sz="2400" dirty="0" smtClean="0">
                <a:solidFill>
                  <a:schemeClr val="bg1"/>
                </a:solidFill>
                <a:latin typeface="Times New Roman" pitchFamily="18" charset="0"/>
                <a:cs typeface="Times New Roman" pitchFamily="18" charset="0"/>
              </a:rPr>
              <a:t>Greek tragedy is perhaps better known, but the earliest comedies in the world also come from Greece. From the Classical Period, the comedies of only one playwright survive, those of Aristophanes (but there are eleven of them). </a:t>
            </a:r>
          </a:p>
          <a:p>
            <a:pPr>
              <a:defRPr/>
            </a:pPr>
            <a:r>
              <a:rPr lang="en-US" sz="2400" dirty="0" smtClean="0">
                <a:solidFill>
                  <a:schemeClr val="bg1"/>
                </a:solidFill>
                <a:latin typeface="Times New Roman" pitchFamily="18" charset="0"/>
                <a:cs typeface="Times New Roman" pitchFamily="18" charset="0"/>
              </a:rPr>
              <a:t>Much of the comedy in these plays is very topical and political.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963577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848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One of Aristophanes’ comedies, </a:t>
            </a:r>
            <a:r>
              <a:rPr lang="en-US" sz="2000" i="1" dirty="0" smtClean="0">
                <a:solidFill>
                  <a:schemeClr val="bg1"/>
                </a:solidFill>
                <a:latin typeface="Times New Roman" pitchFamily="18" charset="0"/>
                <a:cs typeface="Times New Roman" pitchFamily="18" charset="0"/>
              </a:rPr>
              <a:t>Horsemen</a:t>
            </a:r>
            <a:r>
              <a:rPr lang="en-US" sz="2000" dirty="0" smtClean="0">
                <a:solidFill>
                  <a:schemeClr val="bg1"/>
                </a:solidFill>
                <a:latin typeface="Times New Roman" pitchFamily="18" charset="0"/>
                <a:cs typeface="Times New Roman" pitchFamily="18" charset="0"/>
              </a:rPr>
              <a:t>, consists primarily of a contest between the leading politician of the day, Cleon (thinly disguised as the </a:t>
            </a:r>
            <a:r>
              <a:rPr lang="el-GR" sz="2000" dirty="0" smtClean="0">
                <a:solidFill>
                  <a:srgbClr val="FFFF00"/>
                </a:solidFill>
                <a:latin typeface="Palatino Linotype" pitchFamily="18" charset="0"/>
                <a:cs typeface="Times New Roman" pitchFamily="18" charset="0"/>
              </a:rPr>
              <a:t>Παφλαγών</a:t>
            </a:r>
            <a:r>
              <a:rPr lang="en-US" sz="2000" dirty="0" smtClean="0">
                <a:solidFill>
                  <a:schemeClr val="bg1"/>
                </a:solidFill>
                <a:latin typeface="Times New Roman" pitchFamily="18" charset="0"/>
                <a:cs typeface="Times New Roman" pitchFamily="18" charset="0"/>
              </a:rPr>
              <a:t>, which translates roughly “</a:t>
            </a:r>
            <a:r>
              <a:rPr lang="en-US" sz="2000" dirty="0" err="1" smtClean="0">
                <a:solidFill>
                  <a:schemeClr val="bg1"/>
                </a:solidFill>
                <a:latin typeface="Times New Roman" pitchFamily="18" charset="0"/>
                <a:cs typeface="Times New Roman" pitchFamily="18" charset="0"/>
              </a:rPr>
              <a:t>Poofistani</a:t>
            </a:r>
            <a:r>
              <a:rPr lang="en-US" sz="2000" dirty="0" smtClean="0">
                <a:solidFill>
                  <a:schemeClr val="bg1"/>
                </a:solidFill>
                <a:latin typeface="Times New Roman" pitchFamily="18" charset="0"/>
                <a:cs typeface="Times New Roman" pitchFamily="18" charset="0"/>
              </a:rPr>
              <a:t>”) and a Hot Dog Man. </a:t>
            </a:r>
          </a:p>
          <a:p>
            <a:pPr>
              <a:defRPr/>
            </a:pPr>
            <a:r>
              <a:rPr lang="en-US" sz="2000" dirty="0" smtClean="0">
                <a:solidFill>
                  <a:schemeClr val="bg1"/>
                </a:solidFill>
                <a:latin typeface="Times New Roman" pitchFamily="18" charset="0"/>
                <a:cs typeface="Times New Roman" pitchFamily="18" charset="0"/>
              </a:rPr>
              <a:t>They compete to determine who can be the most powerful and corrupt leader of the Athenian democracy. The Hot Dog Man wins. </a:t>
            </a:r>
          </a:p>
          <a:p>
            <a:pPr>
              <a:defRPr/>
            </a:pPr>
            <a:r>
              <a:rPr lang="en-US" sz="2000" dirty="0" smtClean="0">
                <a:solidFill>
                  <a:schemeClr val="bg1"/>
                </a:solidFill>
                <a:latin typeface="Times New Roman" pitchFamily="18" charset="0"/>
                <a:cs typeface="Times New Roman" pitchFamily="18" charset="0"/>
              </a:rPr>
              <a:t>Then the Hot Dog Man reveals that he will in fact restore rule of the democracy to the people, who are on stage in the character of Demos, the personification of the will of the Athenian people (</a:t>
            </a:r>
            <a:r>
              <a:rPr lang="el-GR" sz="2000" dirty="0" smtClean="0">
                <a:solidFill>
                  <a:srgbClr val="FFFF00"/>
                </a:solidFill>
                <a:latin typeface="Palatino Linotype" pitchFamily="18" charset="0"/>
                <a:cs typeface="Times New Roman" pitchFamily="18" charset="0"/>
              </a:rPr>
              <a:t>δῆμος</a:t>
            </a:r>
            <a:r>
              <a:rPr lang="en-US" sz="2000" dirty="0" smtClean="0">
                <a:solidFill>
                  <a:schemeClr val="bg1"/>
                </a:solidFill>
                <a:latin typeface="Times New Roman" pitchFamily="18" charset="0"/>
                <a:cs typeface="Times New Roman" pitchFamily="18" charset="0"/>
              </a:rPr>
              <a:t>):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τὸν Παφλαγόνα </a:t>
            </a:r>
            <a:r>
              <a:rPr lang="el-GR" sz="2400" dirty="0" smtClean="0">
                <a:solidFill>
                  <a:schemeClr val="bg1"/>
                </a:solidFill>
                <a:latin typeface="Palatino Linotype" pitchFamily="18" charset="0"/>
                <a:cs typeface="Times New Roman" pitchFamily="18" charset="0"/>
              </a:rPr>
              <a:t>παραδίδωμι</a:t>
            </a:r>
            <a:r>
              <a:rPr lang="en-US" sz="2400" dirty="0" smtClean="0">
                <a:solidFill>
                  <a:schemeClr val="bg1"/>
                </a:solidFill>
                <a:latin typeface="Palatino Linotype"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 </a:t>
            </a:r>
            <a:endParaRPr lang="en-US"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Aristophanes </a:t>
            </a:r>
            <a:r>
              <a:rPr lang="en-US" sz="2000" i="1" dirty="0" smtClean="0">
                <a:solidFill>
                  <a:schemeClr val="bg1"/>
                </a:solidFill>
                <a:latin typeface="Times New Roman" pitchFamily="18" charset="0"/>
                <a:cs typeface="Times New Roman" pitchFamily="18" charset="0"/>
              </a:rPr>
              <a:t>Horsemen </a:t>
            </a:r>
            <a:r>
              <a:rPr lang="en-US" sz="2000" dirty="0" smtClean="0">
                <a:solidFill>
                  <a:schemeClr val="bg1"/>
                </a:solidFill>
                <a:latin typeface="Times New Roman" pitchFamily="18" charset="0"/>
                <a:cs typeface="Times New Roman" pitchFamily="18" charset="0"/>
              </a:rPr>
              <a:t>1260</a:t>
            </a:r>
          </a:p>
        </p:txBody>
      </p:sp>
      <p:sp>
        <p:nvSpPr>
          <p:cNvPr id="4" name="TextBox 3"/>
          <p:cNvSpPr txBox="1"/>
          <p:nvPr/>
        </p:nvSpPr>
        <p:spPr>
          <a:xfrm>
            <a:off x="2362200" y="6454595"/>
            <a:ext cx="4134465"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Παφλαγών</a:t>
            </a:r>
            <a:r>
              <a:rPr lang="en-US" sz="2000" dirty="0" smtClean="0">
                <a:solidFill>
                  <a:srgbClr val="FFFF00"/>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–όνος ὁ </a:t>
            </a:r>
            <a:r>
              <a:rPr lang="en-US" sz="2000" dirty="0" err="1" smtClean="0">
                <a:solidFill>
                  <a:schemeClr val="bg1"/>
                </a:solidFill>
                <a:latin typeface="Times New Roman" pitchFamily="18" charset="0"/>
                <a:cs typeface="Times New Roman" pitchFamily="18" charset="0"/>
              </a:rPr>
              <a:t>Paphlagonian</a:t>
            </a:r>
            <a:r>
              <a:rPr lang="en-US" sz="2000" dirty="0" smtClean="0">
                <a:solidFill>
                  <a:schemeClr val="bg1"/>
                </a:solidFill>
                <a:latin typeface="Times New Roman" pitchFamily="18" charset="0"/>
                <a:cs typeface="Times New Roman" pitchFamily="18" charset="0"/>
              </a:rPr>
              <a:t> </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254070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7763</TotalTime>
  <Words>2057</Words>
  <Application>Microsoft Office PowerPoint</Application>
  <PresentationFormat>On-screen Show (4:3)</PresentationFormat>
  <Paragraphs>211</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Ancient Greek for Everyone: A New Digital Resource for Beginning Greek  Units 2-3:  Introductions to Greek Verbs and Nouns Classical Reading</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PowerPoint Presentation</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1001 Elementary Greek</dc:title>
  <dc:creator>Wilfred E Major</dc:creator>
  <cp:lastModifiedBy>Wilfred E Major</cp:lastModifiedBy>
  <cp:revision>605</cp:revision>
  <dcterms:created xsi:type="dcterms:W3CDTF">2012-08-17T18:41:45Z</dcterms:created>
  <dcterms:modified xsi:type="dcterms:W3CDTF">2015-06-18T19:45:38Z</dcterms:modified>
</cp:coreProperties>
</file>